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8" r:id="rId3"/>
    <p:sldId id="298" r:id="rId4"/>
    <p:sldId id="290" r:id="rId5"/>
    <p:sldId id="289" r:id="rId6"/>
    <p:sldId id="337" r:id="rId7"/>
    <p:sldId id="292" r:id="rId8"/>
    <p:sldId id="294" r:id="rId9"/>
    <p:sldId id="338" r:id="rId10"/>
    <p:sldId id="339" r:id="rId11"/>
    <p:sldId id="296" r:id="rId12"/>
    <p:sldId id="291" r:id="rId13"/>
    <p:sldId id="315" r:id="rId14"/>
    <p:sldId id="299" r:id="rId15"/>
    <p:sldId id="340" r:id="rId16"/>
    <p:sldId id="331" r:id="rId17"/>
    <p:sldId id="332" r:id="rId18"/>
    <p:sldId id="333" r:id="rId19"/>
    <p:sldId id="334" r:id="rId20"/>
    <p:sldId id="336" r:id="rId21"/>
    <p:sldId id="358" r:id="rId22"/>
    <p:sldId id="360" r:id="rId23"/>
    <p:sldId id="304" r:id="rId24"/>
    <p:sldId id="293" r:id="rId25"/>
    <p:sldId id="357" r:id="rId26"/>
    <p:sldId id="301" r:id="rId27"/>
    <p:sldId id="302" r:id="rId28"/>
    <p:sldId id="361" r:id="rId29"/>
    <p:sldId id="362" r:id="rId30"/>
    <p:sldId id="363" r:id="rId31"/>
    <p:sldId id="364" r:id="rId32"/>
    <p:sldId id="365" r:id="rId33"/>
    <p:sldId id="366" r:id="rId34"/>
    <p:sldId id="303" r:id="rId35"/>
    <p:sldId id="326" r:id="rId36"/>
    <p:sldId id="325" r:id="rId37"/>
    <p:sldId id="341" r:id="rId38"/>
    <p:sldId id="306" r:id="rId39"/>
    <p:sldId id="307" r:id="rId40"/>
    <p:sldId id="308" r:id="rId41"/>
    <p:sldId id="318" r:id="rId42"/>
    <p:sldId id="316" r:id="rId43"/>
    <p:sldId id="317" r:id="rId44"/>
    <p:sldId id="309" r:id="rId45"/>
    <p:sldId id="310" r:id="rId46"/>
    <p:sldId id="342" r:id="rId47"/>
    <p:sldId id="311" r:id="rId48"/>
    <p:sldId id="322" r:id="rId49"/>
    <p:sldId id="323" r:id="rId50"/>
    <p:sldId id="312" r:id="rId51"/>
    <p:sldId id="347" r:id="rId52"/>
    <p:sldId id="313" r:id="rId53"/>
    <p:sldId id="314" r:id="rId54"/>
    <p:sldId id="367" r:id="rId55"/>
    <p:sldId id="319" r:id="rId56"/>
    <p:sldId id="320" r:id="rId57"/>
    <p:sldId id="321" r:id="rId58"/>
    <p:sldId id="330" r:id="rId59"/>
    <p:sldId id="324" r:id="rId60"/>
    <p:sldId id="327" r:id="rId61"/>
    <p:sldId id="328" r:id="rId62"/>
    <p:sldId id="329" r:id="rId63"/>
    <p:sldId id="345" r:id="rId64"/>
    <p:sldId id="344" r:id="rId65"/>
    <p:sldId id="343" r:id="rId66"/>
    <p:sldId id="346" r:id="rId67"/>
    <p:sldId id="352" r:id="rId68"/>
    <p:sldId id="348" r:id="rId69"/>
    <p:sldId id="349" r:id="rId70"/>
    <p:sldId id="350" r:id="rId71"/>
    <p:sldId id="351" r:id="rId72"/>
    <p:sldId id="353" r:id="rId73"/>
    <p:sldId id="354" r:id="rId74"/>
    <p:sldId id="355" r:id="rId75"/>
    <p:sldId id="287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>
      <p:cViewPr varScale="1">
        <p:scale>
          <a:sx n="81" d="100"/>
          <a:sy n="81" d="100"/>
        </p:scale>
        <p:origin x="17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第４課　初めてのデート</a:t>
            </a:r>
            <a:br>
              <a:rPr lang="ja-JP" altLang="en-US" dirty="0"/>
            </a:br>
            <a:r>
              <a:rPr lang="en-US" dirty="0"/>
              <a:t>Lesson 4 The first date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7467600" cy="4191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54493"/>
              </p:ext>
            </p:extLst>
          </p:nvPr>
        </p:nvGraphicFramePr>
        <p:xfrm>
          <a:off x="228600" y="1676400"/>
          <a:ext cx="8686800" cy="4160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0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Patterns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meaning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Place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en-US" altLang="ja-JP" sz="2400" u="none" strike="noStrike" dirty="0">
                          <a:effectLst/>
                        </a:rPr>
                        <a:t>Noun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u="none" strike="noStrike" dirty="0">
                          <a:effectLst/>
                        </a:rPr>
                        <a:t>　あります。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There is/are noun(nonliving thing) at the place.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Place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en-US" altLang="ja-JP" sz="2400" u="none" strike="noStrike" dirty="0">
                          <a:effectLst/>
                        </a:rPr>
                        <a:t>Noun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u="none" strike="noStrike" dirty="0">
                          <a:effectLst/>
                        </a:rPr>
                        <a:t>　ないです 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Place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en-US" altLang="ja-JP" sz="2400" u="none" strike="noStrike" dirty="0">
                          <a:effectLst/>
                        </a:rPr>
                        <a:t>Noun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u="none" strike="noStrike" dirty="0">
                          <a:effectLst/>
                        </a:rPr>
                        <a:t>　ありません 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851554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Place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en-US" altLang="ja-JP" sz="2400" u="none" strike="noStrike" dirty="0">
                          <a:effectLst/>
                        </a:rPr>
                        <a:t>Noun</a:t>
                      </a:r>
                      <a:r>
                        <a:rPr lang="ja-JP" altLang="en-US" sz="2400" u="none" strike="noStrike" dirty="0">
                          <a:effectLst/>
                        </a:rPr>
                        <a:t>　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u="none" strike="noStrike" dirty="0">
                          <a:effectLst/>
                        </a:rPr>
                        <a:t>　あります。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 </a:t>
                      </a:r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dynamic</a:t>
                      </a:r>
                      <a:r>
                        <a:rPr lang="en-US" sz="2000" u="none" strike="noStrike" dirty="0">
                          <a:effectLst/>
                        </a:rPr>
                        <a:t> event will take place.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1559383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106671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Time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en-US" altLang="ja-JP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/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400" u="none" strike="noStrike" dirty="0">
                          <a:effectLst/>
                        </a:rPr>
                        <a:t>  </a:t>
                      </a:r>
                      <a:r>
                        <a:rPr lang="en-US" altLang="ja-JP" sz="2400" u="none" strike="noStrike" dirty="0">
                          <a:effectLst/>
                        </a:rPr>
                        <a:t>Noun 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u="none" strike="noStrike" dirty="0">
                          <a:effectLst/>
                        </a:rPr>
                        <a:t>   あります。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an event will take place.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6594328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009460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400" u="none" strike="noStrike" dirty="0">
                          <a:effectLst/>
                        </a:rPr>
                        <a:t>Person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400" u="none" strike="noStrike" dirty="0">
                          <a:effectLst/>
                        </a:rPr>
                        <a:t>  </a:t>
                      </a:r>
                      <a:r>
                        <a:rPr lang="en-US" altLang="ja-JP" sz="2400" u="none" strike="noStrike" dirty="0">
                          <a:effectLst/>
                        </a:rPr>
                        <a:t>Noun</a:t>
                      </a:r>
                      <a:r>
                        <a:rPr lang="en-US" altLang="ja-JP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 </a:t>
                      </a:r>
                      <a:r>
                        <a:rPr lang="ja-JP" altLang="en-US" sz="2400" u="none" strike="noStrike" dirty="0">
                          <a:effectLst/>
                        </a:rPr>
                        <a:t>あります。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person </a:t>
                      </a:r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have/has or own(s)</a:t>
                      </a:r>
                      <a:r>
                        <a:rPr lang="en-US" sz="2000" u="none" strike="noStrike" dirty="0">
                          <a:effectLst/>
                        </a:rPr>
                        <a:t> something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7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7408333" cy="4136496"/>
          </a:xfrm>
        </p:spPr>
        <p:txBody>
          <a:bodyPr>
            <a:normAutofit/>
          </a:bodyPr>
          <a:lstStyle/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留学生（りゅうがくせい）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u="sng" dirty="0"/>
              <a:t>います</a:t>
            </a:r>
            <a:r>
              <a:rPr lang="ja-JP" altLang="en-US" dirty="0"/>
              <a:t>。 </a:t>
            </a:r>
            <a:r>
              <a:rPr lang="en-US" dirty="0"/>
              <a:t>There's an international student over there.</a:t>
            </a:r>
          </a:p>
          <a:p>
            <a:r>
              <a:rPr lang="en-US" dirty="0"/>
              <a:t>Pattern: Place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　</a:t>
            </a:r>
            <a:r>
              <a:rPr lang="en-US" altLang="ja-JP" dirty="0"/>
              <a:t>Noun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</a:t>
            </a:r>
            <a:r>
              <a:rPr lang="ja-JP" altLang="en-US" u="sng" dirty="0"/>
              <a:t>います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 a person or some other </a:t>
            </a:r>
            <a:r>
              <a:rPr lang="en-US" dirty="0">
                <a:solidFill>
                  <a:srgbClr val="FF0000"/>
                </a:solidFill>
              </a:rPr>
              <a:t>sentient being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日本人（にほんじん）の友（とも）だち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u="sng" dirty="0"/>
              <a:t>います</a:t>
            </a:r>
            <a:r>
              <a:rPr lang="ja-JP" altLang="en-US" dirty="0"/>
              <a:t>。 </a:t>
            </a:r>
            <a:r>
              <a:rPr lang="en-US" dirty="0"/>
              <a:t>I have a Japanese friend.</a:t>
            </a:r>
          </a:p>
          <a:p>
            <a:r>
              <a:rPr lang="en-US" dirty="0"/>
              <a:t>you </a:t>
            </a:r>
            <a:r>
              <a:rPr lang="en-US" dirty="0">
                <a:solidFill>
                  <a:srgbClr val="FF0000"/>
                </a:solidFill>
              </a:rPr>
              <a:t>have</a:t>
            </a:r>
            <a:r>
              <a:rPr lang="en-US" dirty="0"/>
              <a:t> friends, siblings, and so forth</a:t>
            </a:r>
          </a:p>
          <a:p>
            <a:r>
              <a:rPr lang="en-US" dirty="0"/>
              <a:t>Pattern: Person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en-US" altLang="ja-JP" dirty="0"/>
              <a:t>Noun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</a:t>
            </a:r>
            <a:r>
              <a:rPr lang="ja-JP" altLang="en-US" u="sng" dirty="0"/>
              <a:t>います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がいます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77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153401" cy="4800600"/>
          </a:xfrm>
        </p:spPr>
        <p:txBody>
          <a:bodyPr>
            <a:normAutofit/>
          </a:bodyPr>
          <a:lstStyle/>
          <a:p>
            <a:r>
              <a:rPr lang="ja-JP" altLang="en-US" dirty="0"/>
              <a:t>テレビがあります。</a:t>
            </a:r>
            <a:r>
              <a:rPr lang="en-US" altLang="ja-JP" dirty="0"/>
              <a:t>I have a TV.</a:t>
            </a:r>
          </a:p>
          <a:p>
            <a:r>
              <a:rPr lang="ja-JP" altLang="en-US" dirty="0"/>
              <a:t>テレビが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r>
              <a:rPr lang="ja-JP" altLang="en-US" dirty="0"/>
              <a:t>。 </a:t>
            </a:r>
            <a:r>
              <a:rPr lang="en-US" dirty="0"/>
              <a:t>I </a:t>
            </a:r>
            <a:r>
              <a:rPr lang="en-US" dirty="0">
                <a:solidFill>
                  <a:srgbClr val="FF0000"/>
                </a:solidFill>
              </a:rPr>
              <a:t>don't have</a:t>
            </a:r>
            <a:r>
              <a:rPr lang="en-US" dirty="0"/>
              <a:t> a TV.</a:t>
            </a:r>
          </a:p>
          <a:p>
            <a:r>
              <a:rPr lang="ja-JP" altLang="en-US" dirty="0"/>
              <a:t>テレビが</a:t>
            </a:r>
            <a:r>
              <a:rPr lang="ja-JP" altLang="en-US" dirty="0">
                <a:solidFill>
                  <a:srgbClr val="FF0000"/>
                </a:solidFill>
              </a:rPr>
              <a:t>ないです</a:t>
            </a:r>
            <a:r>
              <a:rPr lang="ja-JP" altLang="en-US" dirty="0"/>
              <a:t>。</a:t>
            </a:r>
            <a:r>
              <a:rPr lang="en-US" dirty="0"/>
              <a:t>I don't have a TV.</a:t>
            </a:r>
          </a:p>
          <a:p>
            <a:r>
              <a:rPr lang="en-US" dirty="0"/>
              <a:t>negative form of “have”, </a:t>
            </a:r>
            <a:r>
              <a:rPr lang="ja-JP" altLang="en-US" dirty="0"/>
              <a:t>ないです </a:t>
            </a:r>
            <a:r>
              <a:rPr lang="en-US" altLang="ja-JP" dirty="0"/>
              <a:t>/</a:t>
            </a:r>
            <a:r>
              <a:rPr lang="ja-JP" altLang="en-US" dirty="0"/>
              <a:t> ありません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テレビです。</a:t>
            </a:r>
            <a:r>
              <a:rPr lang="en-US" altLang="ja-JP" dirty="0"/>
              <a:t>It is a TV.</a:t>
            </a:r>
            <a:endParaRPr lang="ja-JP" altLang="en-US" dirty="0"/>
          </a:p>
          <a:p>
            <a:r>
              <a:rPr lang="ja-JP" altLang="en-US" dirty="0"/>
              <a:t>テレビ</a:t>
            </a:r>
            <a:r>
              <a:rPr lang="ja-JP" altLang="en-US" dirty="0">
                <a:solidFill>
                  <a:srgbClr val="FF0000"/>
                </a:solidFill>
              </a:rPr>
              <a:t>じゃないです</a:t>
            </a:r>
            <a:r>
              <a:rPr lang="ja-JP" altLang="en-US" dirty="0"/>
              <a:t>。</a:t>
            </a:r>
            <a:r>
              <a:rPr lang="en-US" dirty="0"/>
              <a:t> It </a:t>
            </a:r>
            <a:r>
              <a:rPr lang="en-US" dirty="0">
                <a:solidFill>
                  <a:srgbClr val="FF0000"/>
                </a:solidFill>
              </a:rPr>
              <a:t>isn't</a:t>
            </a:r>
            <a:r>
              <a:rPr lang="en-US" dirty="0"/>
              <a:t> a TV. </a:t>
            </a:r>
            <a:endParaRPr lang="en-US" altLang="ja-JP" dirty="0"/>
          </a:p>
          <a:p>
            <a:r>
              <a:rPr lang="ja-JP" altLang="en-US" dirty="0"/>
              <a:t>テレビ</a:t>
            </a:r>
            <a:r>
              <a:rPr lang="ja-JP" altLang="en-US" dirty="0">
                <a:solidFill>
                  <a:srgbClr val="FF0000"/>
                </a:solidFill>
              </a:rPr>
              <a:t>じゃありません</a:t>
            </a:r>
            <a:r>
              <a:rPr lang="ja-JP" altLang="en-US" dirty="0"/>
              <a:t>。 </a:t>
            </a:r>
            <a:r>
              <a:rPr lang="en-US" dirty="0"/>
              <a:t>It </a:t>
            </a:r>
            <a:r>
              <a:rPr lang="en-US" dirty="0">
                <a:solidFill>
                  <a:srgbClr val="FF0000"/>
                </a:solidFill>
              </a:rPr>
              <a:t>isn't</a:t>
            </a:r>
            <a:r>
              <a:rPr lang="en-US" dirty="0"/>
              <a:t> a TV. (It is the more conservative negative version.)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br>
              <a:rPr lang="en-US" altLang="ja-JP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032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1752600"/>
            <a:ext cx="8153401" cy="4800600"/>
          </a:xfrm>
        </p:spPr>
        <p:txBody>
          <a:bodyPr>
            <a:normAutofit/>
          </a:bodyPr>
          <a:lstStyle/>
          <a:p>
            <a:r>
              <a:rPr lang="ja-JP" altLang="en-US" dirty="0"/>
              <a:t>弟（おとうと）がいます。</a:t>
            </a:r>
            <a:r>
              <a:rPr lang="en-US" altLang="ja-JP" dirty="0"/>
              <a:t>I have a younger brother.</a:t>
            </a:r>
          </a:p>
          <a:p>
            <a:r>
              <a:rPr lang="ja-JP" altLang="en-US" dirty="0"/>
              <a:t>弟が</a:t>
            </a:r>
            <a:r>
              <a:rPr lang="ja-JP" altLang="en-US" dirty="0">
                <a:solidFill>
                  <a:srgbClr val="FF0000"/>
                </a:solidFill>
              </a:rPr>
              <a:t>いません</a:t>
            </a:r>
            <a:r>
              <a:rPr lang="ja-JP" altLang="en-US" dirty="0"/>
              <a:t>。</a:t>
            </a:r>
            <a:r>
              <a:rPr lang="en-US" altLang="ja-JP" dirty="0"/>
              <a:t>I don’t have a younger brother.</a:t>
            </a:r>
          </a:p>
          <a:p>
            <a:r>
              <a:rPr lang="ja-JP" altLang="en-US" dirty="0"/>
              <a:t>弟が</a:t>
            </a:r>
            <a:r>
              <a:rPr lang="ja-JP" altLang="en-US" dirty="0">
                <a:solidFill>
                  <a:srgbClr val="FF0000"/>
                </a:solidFill>
              </a:rPr>
              <a:t>いないです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dirty="0"/>
              <a:t>negative form of “have”, </a:t>
            </a:r>
            <a:r>
              <a:rPr lang="ja-JP" altLang="en-US" dirty="0"/>
              <a:t>いないです </a:t>
            </a:r>
            <a:r>
              <a:rPr lang="en-US" altLang="ja-JP" dirty="0"/>
              <a:t>/</a:t>
            </a:r>
            <a:r>
              <a:rPr lang="ja-JP" altLang="en-US" dirty="0"/>
              <a:t> いません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弟です。</a:t>
            </a:r>
            <a:r>
              <a:rPr lang="en-US" altLang="ja-JP" dirty="0"/>
              <a:t>(This is) my younger brother.</a:t>
            </a:r>
            <a:endParaRPr lang="ja-JP" altLang="en-US" dirty="0"/>
          </a:p>
          <a:p>
            <a:r>
              <a:rPr lang="ja-JP" altLang="en-US" dirty="0"/>
              <a:t>弟</a:t>
            </a:r>
            <a:r>
              <a:rPr lang="ja-JP" altLang="en-US" dirty="0">
                <a:solidFill>
                  <a:srgbClr val="FF0000"/>
                </a:solidFill>
              </a:rPr>
              <a:t>じゃないです</a:t>
            </a:r>
            <a:r>
              <a:rPr lang="ja-JP" altLang="en-US" dirty="0"/>
              <a:t>。</a:t>
            </a:r>
            <a:r>
              <a:rPr lang="en-US" altLang="ja-JP" dirty="0"/>
              <a:t>(This is) not my younger brother.</a:t>
            </a:r>
            <a:endParaRPr lang="ja-JP" altLang="en-US" dirty="0"/>
          </a:p>
          <a:p>
            <a:r>
              <a:rPr lang="ja-JP" altLang="en-US" dirty="0"/>
              <a:t>弟</a:t>
            </a:r>
            <a:r>
              <a:rPr lang="ja-JP" altLang="en-US" dirty="0">
                <a:solidFill>
                  <a:srgbClr val="FF0000"/>
                </a:solidFill>
              </a:rPr>
              <a:t>じゃありません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</a:t>
            </a:r>
            <a:r>
              <a:rPr lang="en-US" altLang="ja-JP" dirty="0"/>
              <a:t> </a:t>
            </a:r>
            <a:r>
              <a:rPr lang="ja-JP" altLang="en-US" dirty="0"/>
              <a:t>います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BDCCC-8185-4C5C-BF68-028C675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811598"/>
            <a:ext cx="320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419600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chemeClr val="tx1"/>
                </a:solidFill>
              </a:rPr>
              <a:t>が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</a:t>
            </a:r>
            <a:r>
              <a:rPr lang="en-US" dirty="0"/>
              <a:t>There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a McDonald's over there. </a:t>
            </a:r>
          </a:p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That place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McDonald’s.</a:t>
            </a:r>
          </a:p>
          <a:p>
            <a:endParaRPr lang="en-US" dirty="0"/>
          </a:p>
          <a:p>
            <a:r>
              <a:rPr lang="ja-JP" altLang="en-US" dirty="0"/>
              <a:t>あそこに留学生</a:t>
            </a:r>
            <a:r>
              <a:rPr lang="zh-CN" altLang="en-US" dirty="0"/>
              <a:t>（</a:t>
            </a:r>
            <a:r>
              <a:rPr lang="ja-JP" altLang="en-US" dirty="0"/>
              <a:t>りゅうがくせい</a:t>
            </a:r>
            <a:r>
              <a:rPr lang="zh-CN" altLang="en-US" dirty="0"/>
              <a:t>）</a:t>
            </a:r>
            <a:r>
              <a:rPr lang="ja-JP" altLang="en-US" dirty="0"/>
              <a:t>が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/>
              <a:t>。 </a:t>
            </a:r>
            <a:r>
              <a:rPr lang="en-US" dirty="0"/>
              <a:t>There</a:t>
            </a:r>
            <a:r>
              <a:rPr lang="en-US" dirty="0">
                <a:solidFill>
                  <a:srgbClr val="FF0000"/>
                </a:solidFill>
              </a:rPr>
              <a:t>'s</a:t>
            </a:r>
            <a:r>
              <a:rPr lang="en-US" dirty="0"/>
              <a:t> an international student over there.</a:t>
            </a:r>
          </a:p>
          <a:p>
            <a:r>
              <a:rPr lang="ja-JP" altLang="en-US" dirty="0"/>
              <a:t>メアリーさんは留学生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 </a:t>
            </a:r>
            <a:r>
              <a:rPr lang="en-US" dirty="0"/>
              <a:t>Mary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an international student.</a:t>
            </a:r>
          </a:p>
          <a:p>
            <a:endParaRPr lang="en-US" dirty="0"/>
          </a:p>
          <a:p>
            <a:r>
              <a:rPr lang="ja-JP" altLang="en-US" dirty="0"/>
              <a:t>います </a:t>
            </a:r>
            <a:r>
              <a:rPr lang="en-US" dirty="0"/>
              <a:t>and </a:t>
            </a:r>
            <a:r>
              <a:rPr lang="ja-JP" altLang="en-US" dirty="0"/>
              <a:t>あります </a:t>
            </a:r>
            <a:r>
              <a:rPr lang="en-US" dirty="0"/>
              <a:t>are strictly for descriptions of </a:t>
            </a:r>
            <a:r>
              <a:rPr lang="en-US" dirty="0">
                <a:solidFill>
                  <a:srgbClr val="FF0000"/>
                </a:solidFill>
              </a:rPr>
              <a:t>existence and location</a:t>
            </a:r>
            <a:r>
              <a:rPr lang="en-US" dirty="0"/>
              <a:t>, “to have”, “to exist”.</a:t>
            </a:r>
          </a:p>
          <a:p>
            <a:r>
              <a:rPr lang="ja-JP" altLang="en-US" dirty="0"/>
              <a:t>です </a:t>
            </a:r>
            <a:r>
              <a:rPr lang="en-US" dirty="0"/>
              <a:t>is for description of an </a:t>
            </a:r>
            <a:r>
              <a:rPr lang="en-US" dirty="0">
                <a:solidFill>
                  <a:srgbClr val="FF0000"/>
                </a:solidFill>
              </a:rPr>
              <a:t>attribute</a:t>
            </a:r>
            <a:r>
              <a:rPr lang="en-US" dirty="0"/>
              <a:t> of a person or a thing. “to be”.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9511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953873"/>
              </p:ext>
            </p:extLst>
          </p:nvPr>
        </p:nvGraphicFramePr>
        <p:xfrm>
          <a:off x="381000" y="2286000"/>
          <a:ext cx="8458200" cy="289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47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800" u="none" strike="noStrike" dirty="0">
                          <a:effectLst/>
                        </a:rPr>
                        <a:t>Noun</a:t>
                      </a:r>
                      <a:r>
                        <a:rPr lang="ja-JP" altLang="en-US" sz="2800" u="none" strike="noStrike" dirty="0">
                          <a:effectLst/>
                        </a:rPr>
                        <a:t>がいます 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Living thing </a:t>
                      </a:r>
                      <a:r>
                        <a:rPr lang="en-US" sz="2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exists</a:t>
                      </a:r>
                      <a:r>
                        <a:rPr lang="en-US" sz="2800" u="none" strike="noStrike" dirty="0">
                          <a:effectLst/>
                        </a:rPr>
                        <a:t>. </a:t>
                      </a:r>
                    </a:p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To have living thing.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769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800" u="none" strike="noStrike" dirty="0">
                          <a:effectLst/>
                        </a:rPr>
                        <a:t>Noun</a:t>
                      </a:r>
                      <a:r>
                        <a:rPr lang="ja-JP" altLang="en-US" sz="2800" u="none" strike="noStrike" dirty="0">
                          <a:effectLst/>
                        </a:rPr>
                        <a:t>があります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Non-living thing </a:t>
                      </a:r>
                      <a:r>
                        <a:rPr lang="en-US" sz="2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exists</a:t>
                      </a:r>
                      <a:r>
                        <a:rPr lang="en-US" sz="2800" u="none" strike="noStrike" dirty="0">
                          <a:effectLst/>
                        </a:rPr>
                        <a:t>. </a:t>
                      </a:r>
                    </a:p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To have non-living thing.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3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800" u="none" strike="noStrike" dirty="0">
                          <a:effectLst/>
                        </a:rPr>
                        <a:t>Noun</a:t>
                      </a:r>
                      <a:r>
                        <a:rPr lang="ja-JP" altLang="en-US" sz="2800" u="none" strike="noStrike" dirty="0">
                          <a:effectLst/>
                        </a:rPr>
                        <a:t>です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attribute, </a:t>
                      </a:r>
                      <a:r>
                        <a:rPr lang="en-US" sz="2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to be</a:t>
                      </a:r>
                      <a:r>
                        <a:rPr lang="en-US" sz="2800" u="none" strike="noStrike" dirty="0">
                          <a:effectLst/>
                        </a:rPr>
                        <a:t>.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787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8305800" cy="4419600"/>
          </a:xfrm>
        </p:spPr>
        <p:txBody>
          <a:bodyPr>
            <a:normAutofit/>
          </a:bodyPr>
          <a:lstStyle/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00B050"/>
                </a:solidFill>
              </a:rPr>
              <a:t>が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</a:t>
            </a:r>
            <a:r>
              <a:rPr lang="en-US" dirty="0"/>
              <a:t>There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a McDonald's over there. </a:t>
            </a:r>
          </a:p>
          <a:p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にあります</a:t>
            </a:r>
            <a:r>
              <a:rPr lang="ja-JP" altLang="en-US" dirty="0"/>
              <a:t>。</a:t>
            </a:r>
            <a:r>
              <a:rPr lang="en-US" dirty="0"/>
              <a:t>McDonald's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over there. </a:t>
            </a:r>
            <a:br>
              <a:rPr lang="en-US" dirty="0"/>
            </a:br>
            <a:r>
              <a:rPr lang="en-US" dirty="0"/>
              <a:t>= 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McDonald’s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over there.</a:t>
            </a:r>
          </a:p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That place(building)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McDonald’s.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います </a:t>
            </a:r>
            <a:r>
              <a:rPr lang="en-US" dirty="0"/>
              <a:t>and </a:t>
            </a:r>
            <a:r>
              <a:rPr lang="ja-JP" altLang="en-US" dirty="0"/>
              <a:t>あります </a:t>
            </a:r>
            <a:r>
              <a:rPr lang="en-US" dirty="0"/>
              <a:t>are strictly for descriptions of </a:t>
            </a:r>
            <a:r>
              <a:rPr lang="en-US" dirty="0">
                <a:solidFill>
                  <a:srgbClr val="FF0000"/>
                </a:solidFill>
              </a:rPr>
              <a:t>existence and location</a:t>
            </a:r>
            <a:r>
              <a:rPr lang="en-US" dirty="0"/>
              <a:t>, “to have”, “to exist”.</a:t>
            </a:r>
          </a:p>
          <a:p>
            <a:r>
              <a:rPr lang="ja-JP" altLang="en-US" dirty="0"/>
              <a:t>です </a:t>
            </a:r>
            <a:r>
              <a:rPr lang="en-US" dirty="0"/>
              <a:t>is for description of an </a:t>
            </a:r>
            <a:r>
              <a:rPr lang="en-US" dirty="0">
                <a:solidFill>
                  <a:srgbClr val="FF0000"/>
                </a:solidFill>
              </a:rPr>
              <a:t>attribute</a:t>
            </a:r>
            <a:r>
              <a:rPr lang="en-US" dirty="0"/>
              <a:t> of a person or a thing. “to be”.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037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4196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>
                <a:solidFill>
                  <a:schemeClr val="tx1"/>
                </a:solidFill>
              </a:rPr>
              <a:t>あります</a:t>
            </a:r>
            <a:r>
              <a:rPr lang="ja-JP" altLang="en-US" dirty="0"/>
              <a:t>。</a:t>
            </a:r>
            <a:r>
              <a:rPr lang="en-US" dirty="0"/>
              <a:t>There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a McDonald's over there. </a:t>
            </a:r>
          </a:p>
          <a:p>
            <a:r>
              <a:rPr lang="en-US" dirty="0"/>
              <a:t>Pattern: </a:t>
            </a:r>
            <a:r>
              <a:rPr lang="en-US" u="sng" dirty="0">
                <a:highlight>
                  <a:srgbClr val="FFFF00"/>
                </a:highlight>
              </a:rPr>
              <a:t>Place</a:t>
            </a:r>
            <a:r>
              <a:rPr lang="en-US" dirty="0"/>
              <a:t>  </a:t>
            </a:r>
            <a:r>
              <a:rPr lang="ja-JP" altLang="en-US" dirty="0">
                <a:solidFill>
                  <a:srgbClr val="FF0000"/>
                </a:solidFill>
              </a:rPr>
              <a:t>に  </a:t>
            </a:r>
            <a:r>
              <a:rPr lang="en-US" u="sng" dirty="0"/>
              <a:t>The thing</a:t>
            </a:r>
            <a:r>
              <a:rPr lang="en-US" dirty="0"/>
              <a:t> 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ja-JP" altLang="en-US" dirty="0"/>
              <a:t>あります。</a:t>
            </a:r>
            <a:endParaRPr lang="en-US" altLang="ja-JP" dirty="0"/>
          </a:p>
          <a:p>
            <a:pPr lvl="1"/>
            <a:r>
              <a:rPr lang="en-US" altLang="ja-JP" dirty="0"/>
              <a:t>The place can be any noun. </a:t>
            </a:r>
          </a:p>
          <a:p>
            <a:pPr lvl="1"/>
            <a:r>
              <a:rPr lang="en-US" altLang="ja-JP" dirty="0"/>
              <a:t>Ex. </a:t>
            </a:r>
            <a:r>
              <a:rPr lang="ja-JP" altLang="en-US" dirty="0">
                <a:solidFill>
                  <a:srgbClr val="FF0000"/>
                </a:solidFill>
              </a:rPr>
              <a:t>大学</a:t>
            </a:r>
            <a:r>
              <a:rPr lang="ja-JP" altLang="en-US" dirty="0"/>
              <a:t>にマクドナルドが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</a:t>
            </a:r>
            <a:r>
              <a:rPr lang="en-US" altLang="ja-JP" dirty="0"/>
              <a:t>In the University there is McDonald’s.</a:t>
            </a:r>
          </a:p>
          <a:p>
            <a:endParaRPr lang="en-US" dirty="0"/>
          </a:p>
          <a:p>
            <a:r>
              <a:rPr lang="en-US" altLang="ja-JP" dirty="0"/>
              <a:t>The particle has to be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en-US" altLang="ja-JP" dirty="0"/>
              <a:t>. (In the story, the object shows up in the first time, </a:t>
            </a:r>
            <a:r>
              <a:rPr lang="ja-JP" altLang="en-US" dirty="0"/>
              <a:t>が</a:t>
            </a:r>
            <a:r>
              <a:rPr lang="en-US" altLang="ja-JP" dirty="0"/>
              <a:t> has to be used.)</a:t>
            </a:r>
          </a:p>
          <a:p>
            <a:r>
              <a:rPr lang="en-US" altLang="ja-JP" dirty="0"/>
              <a:t>Lit. At that place, there is McDonald’s. (It is simply describing a fact. )</a:t>
            </a:r>
          </a:p>
          <a:p>
            <a:r>
              <a:rPr lang="en-US" dirty="0"/>
              <a:t>Nuance: when I was in the street, I saw a restaurant named McDonald’s over there.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468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7244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にあります</a:t>
            </a:r>
            <a:r>
              <a:rPr lang="ja-JP" altLang="en-US" dirty="0"/>
              <a:t>。</a:t>
            </a:r>
            <a:r>
              <a:rPr lang="en-US" altLang="ja-JP" dirty="0"/>
              <a:t>McDonald's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over there.</a:t>
            </a:r>
          </a:p>
          <a:p>
            <a:r>
              <a:rPr lang="en-US" altLang="ja-JP" dirty="0"/>
              <a:t>The particle has to be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The pattern: </a:t>
            </a:r>
            <a:r>
              <a:rPr lang="en-US" altLang="ja-JP" u="sng" dirty="0"/>
              <a:t>The thing 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</a:t>
            </a:r>
            <a:r>
              <a:rPr lang="en-US" altLang="ja-JP" u="sng" dirty="0">
                <a:highlight>
                  <a:srgbClr val="FFFF00"/>
                </a:highlight>
              </a:rPr>
              <a:t>Place</a:t>
            </a:r>
            <a:r>
              <a:rPr lang="en-US" altLang="ja-JP" dirty="0">
                <a:highlight>
                  <a:srgbClr val="FFFF00"/>
                </a:highlight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にあります</a:t>
            </a:r>
            <a:r>
              <a:rPr lang="ja-JP" altLang="en-US" dirty="0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The place can be any noun.  </a:t>
            </a:r>
          </a:p>
          <a:p>
            <a:endParaRPr lang="en-US" altLang="ja-JP" dirty="0"/>
          </a:p>
          <a:p>
            <a:r>
              <a:rPr lang="en-US" altLang="ja-JP" dirty="0"/>
              <a:t>=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McDonald’s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over there.</a:t>
            </a:r>
          </a:p>
          <a:p>
            <a:r>
              <a:rPr lang="en-US" altLang="ja-JP" dirty="0"/>
              <a:t>The particle has to be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/>
              <a:t>.</a:t>
            </a:r>
          </a:p>
          <a:p>
            <a:r>
              <a:rPr lang="en-US" dirty="0"/>
              <a:t>The pattern: </a:t>
            </a:r>
            <a:r>
              <a:rPr lang="en-US" u="sng" dirty="0"/>
              <a:t>The thing 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</a:t>
            </a:r>
            <a:r>
              <a:rPr lang="en-US" u="sng" dirty="0">
                <a:highlight>
                  <a:srgbClr val="FFFF00"/>
                </a:highlight>
              </a:rPr>
              <a:t>Place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endParaRPr lang="en-US" altLang="ja-JP" dirty="0"/>
          </a:p>
          <a:p>
            <a:pPr lvl="1"/>
            <a:r>
              <a:rPr lang="en-US" altLang="ja-JP" dirty="0"/>
              <a:t>The place has to be </a:t>
            </a:r>
            <a:r>
              <a:rPr lang="en-US" altLang="ja-JP" dirty="0">
                <a:solidFill>
                  <a:srgbClr val="FF0000"/>
                </a:solidFill>
              </a:rPr>
              <a:t>location words</a:t>
            </a:r>
            <a:r>
              <a:rPr lang="en-US" altLang="ja-JP" dirty="0"/>
              <a:t>, such as </a:t>
            </a:r>
            <a:r>
              <a:rPr lang="ja-JP" altLang="en-US" dirty="0"/>
              <a:t>ここ、そこ、あそこ、どこ</a:t>
            </a:r>
            <a:r>
              <a:rPr lang="en-US" altLang="ja-JP" dirty="0"/>
              <a:t>, etc.  </a:t>
            </a:r>
          </a:p>
          <a:p>
            <a:endParaRPr lang="en-US" dirty="0"/>
          </a:p>
          <a:p>
            <a:r>
              <a:rPr lang="en-US" dirty="0"/>
              <a:t>The nuance: When I was walking in the street, somebody asked me where McDonald’s is. I pointed it out to the person, McDonald's is over there.</a:t>
            </a:r>
            <a:r>
              <a:rPr lang="en-US" altLang="ja-JP" dirty="0"/>
              <a:t> (The information was requested.)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66928"/>
            <a:ext cx="8229600" cy="652272"/>
          </a:xfrm>
        </p:spPr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155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114800"/>
          </a:xfrm>
        </p:spPr>
        <p:txBody>
          <a:bodyPr>
            <a:normAutofit/>
          </a:bodyPr>
          <a:lstStyle/>
          <a:p>
            <a:r>
              <a:rPr lang="en-US" dirty="0"/>
              <a:t>A: </a:t>
            </a:r>
            <a:r>
              <a:rPr lang="ja-JP" altLang="en-US" dirty="0"/>
              <a:t>マクドナルドはどこですか。</a:t>
            </a:r>
            <a:r>
              <a:rPr lang="en-US" altLang="ja-JP" dirty="0"/>
              <a:t>Where is </a:t>
            </a:r>
            <a:r>
              <a:rPr lang="en-US" dirty="0"/>
              <a:t>McDonald’s?</a:t>
            </a:r>
          </a:p>
          <a:p>
            <a:r>
              <a:rPr lang="en-US" dirty="0"/>
              <a:t>B:</a:t>
            </a:r>
            <a:r>
              <a:rPr lang="en-US" i="1" dirty="0"/>
              <a:t> </a:t>
            </a:r>
            <a:r>
              <a:rPr lang="ja-JP" altLang="en-US" i="1" dirty="0">
                <a:solidFill>
                  <a:srgbClr val="7030A0"/>
                </a:solidFill>
              </a:rPr>
              <a:t>マクドナルドは大学です。</a:t>
            </a:r>
            <a:r>
              <a:rPr lang="en-US" dirty="0"/>
              <a:t>McDonald’s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a university. </a:t>
            </a:r>
          </a:p>
          <a:p>
            <a:pPr lvl="1"/>
            <a:r>
              <a:rPr lang="en-US" dirty="0"/>
              <a:t>It is an </a:t>
            </a:r>
            <a:r>
              <a:rPr lang="en-US" dirty="0">
                <a:solidFill>
                  <a:srgbClr val="FF0000"/>
                </a:solidFill>
              </a:rPr>
              <a:t>inappropriate answer</a:t>
            </a:r>
            <a:r>
              <a:rPr lang="en-US" dirty="0"/>
              <a:t>, since </a:t>
            </a:r>
            <a:r>
              <a:rPr lang="ja-JP" altLang="en-US" dirty="0"/>
              <a:t>です</a:t>
            </a:r>
            <a:r>
              <a:rPr lang="en-US" dirty="0"/>
              <a:t> has the function of describing the attributes of things. </a:t>
            </a:r>
          </a:p>
          <a:p>
            <a:pPr lvl="1"/>
            <a:r>
              <a:rPr lang="en-US" dirty="0"/>
              <a:t>It can not be interpreted to </a:t>
            </a:r>
            <a:r>
              <a:rPr lang="en-US" dirty="0">
                <a:highlight>
                  <a:srgbClr val="C0C0C0"/>
                </a:highlight>
              </a:rPr>
              <a:t>McDonald's is in the university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altLang="ja-JP" dirty="0"/>
              <a:t>B: 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大学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あります。</a:t>
            </a:r>
            <a:r>
              <a:rPr lang="en-US" altLang="ja-JP" dirty="0"/>
              <a:t>McDonald’s is in the university.</a:t>
            </a:r>
          </a:p>
          <a:p>
            <a:pPr lvl="1"/>
            <a:r>
              <a:rPr lang="en-US" altLang="ja-JP" dirty="0"/>
              <a:t>Pattern: </a:t>
            </a:r>
            <a:r>
              <a:rPr lang="en-US" altLang="ja-JP" u="sng" dirty="0"/>
              <a:t>The thing</a:t>
            </a:r>
            <a:r>
              <a:rPr lang="en-US" altLang="ja-JP" dirty="0"/>
              <a:t> 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</a:t>
            </a:r>
            <a:r>
              <a:rPr lang="en-US" altLang="ja-JP" u="sng" dirty="0">
                <a:highlight>
                  <a:srgbClr val="FFFF00"/>
                </a:highlight>
              </a:rPr>
              <a:t>Place</a:t>
            </a:r>
            <a:r>
              <a:rPr lang="en-US" altLang="ja-JP" dirty="0"/>
              <a:t> 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 あります。</a:t>
            </a:r>
            <a:endParaRPr lang="en-US" altLang="ja-JP" dirty="0"/>
          </a:p>
          <a:p>
            <a:pPr lvl="1"/>
            <a:r>
              <a:rPr lang="en-US" altLang="ja-JP" dirty="0"/>
              <a:t>The place can be any noun.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66928"/>
            <a:ext cx="8229600" cy="652272"/>
          </a:xfrm>
        </p:spPr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976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</a:p>
          <a:p>
            <a:r>
              <a:rPr lang="en-US" altLang="ja-JP" dirty="0"/>
              <a:t>2 </a:t>
            </a:r>
            <a:r>
              <a:rPr lang="en-US" dirty="0"/>
              <a:t>Describing where things are</a:t>
            </a:r>
          </a:p>
          <a:p>
            <a:r>
              <a:rPr lang="en-US" dirty="0"/>
              <a:t>3 Past tense of </a:t>
            </a:r>
            <a:r>
              <a:rPr lang="ja-JP" altLang="en-US" dirty="0"/>
              <a:t>です</a:t>
            </a:r>
          </a:p>
          <a:p>
            <a:r>
              <a:rPr lang="en-US" altLang="ja-JP" dirty="0"/>
              <a:t>4 </a:t>
            </a:r>
            <a:r>
              <a:rPr lang="en-US" dirty="0"/>
              <a:t>Past tense of verbs</a:t>
            </a:r>
          </a:p>
          <a:p>
            <a:r>
              <a:rPr lang="en-US" dirty="0"/>
              <a:t>5 </a:t>
            </a:r>
            <a:r>
              <a:rPr lang="ja-JP" altLang="en-US" dirty="0"/>
              <a:t>も</a:t>
            </a:r>
          </a:p>
          <a:p>
            <a:r>
              <a:rPr lang="en-US" altLang="ja-JP" dirty="0"/>
              <a:t>6 </a:t>
            </a:r>
            <a:r>
              <a:rPr lang="ja-JP" altLang="en-US" dirty="0"/>
              <a:t>一時間</a:t>
            </a:r>
          </a:p>
          <a:p>
            <a:r>
              <a:rPr lang="en-US" altLang="ja-JP" dirty="0"/>
              <a:t>7 </a:t>
            </a:r>
            <a:r>
              <a:rPr lang="ja-JP" altLang="en-US" dirty="0"/>
              <a:t>たくさん</a:t>
            </a:r>
          </a:p>
          <a:p>
            <a:r>
              <a:rPr lang="en-US" altLang="ja-JP" dirty="0"/>
              <a:t>8 </a:t>
            </a:r>
            <a:r>
              <a:rPr lang="ja-JP" altLang="en-US" dirty="0"/>
              <a:t>と</a:t>
            </a:r>
            <a:endParaRPr lang="en-US" altLang="ja-JP" dirty="0"/>
          </a:p>
          <a:p>
            <a:r>
              <a:rPr lang="ja-JP" altLang="en-US" b="1" dirty="0"/>
              <a:t>表現（ひょうげん）ノート　 </a:t>
            </a:r>
            <a:r>
              <a:rPr lang="en-US" b="1" dirty="0"/>
              <a:t>Expression Notes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12733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38862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That place(building)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McDonald’s.</a:t>
            </a:r>
          </a:p>
          <a:p>
            <a:endParaRPr lang="en-US" dirty="0"/>
          </a:p>
          <a:p>
            <a:r>
              <a:rPr lang="en-US" dirty="0"/>
              <a:t>Will be used in this situation:</a:t>
            </a:r>
          </a:p>
          <a:p>
            <a:r>
              <a:rPr lang="en-US" altLang="ja-JP" dirty="0"/>
              <a:t>A: 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なん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chemeClr val="tx1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What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that place(building)?</a:t>
            </a:r>
          </a:p>
          <a:p>
            <a:r>
              <a:rPr lang="en-US" altLang="ja-JP" dirty="0"/>
              <a:t>B: </a:t>
            </a:r>
            <a:r>
              <a:rPr lang="ja-JP" altLang="en-US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That place(building) </a:t>
            </a:r>
            <a:r>
              <a:rPr lang="en-US" altLang="ja-JP" dirty="0">
                <a:solidFill>
                  <a:srgbClr val="FF0000"/>
                </a:solidFill>
              </a:rPr>
              <a:t>is</a:t>
            </a:r>
            <a:r>
              <a:rPr lang="en-US" altLang="ja-JP" dirty="0"/>
              <a:t> McDonald’s.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います </a:t>
            </a:r>
            <a:r>
              <a:rPr lang="en-US" dirty="0"/>
              <a:t>and </a:t>
            </a:r>
            <a:r>
              <a:rPr lang="ja-JP" altLang="en-US" dirty="0"/>
              <a:t>あります </a:t>
            </a:r>
            <a:r>
              <a:rPr lang="en-US" dirty="0"/>
              <a:t>are strictly for descriptions of </a:t>
            </a:r>
            <a:r>
              <a:rPr lang="en-US" dirty="0">
                <a:solidFill>
                  <a:srgbClr val="FF0000"/>
                </a:solidFill>
              </a:rPr>
              <a:t>existence and location</a:t>
            </a:r>
            <a:r>
              <a:rPr lang="en-US" dirty="0"/>
              <a:t>, “to have”, “to exist”.</a:t>
            </a:r>
          </a:p>
          <a:p>
            <a:r>
              <a:rPr lang="ja-JP" altLang="en-US" dirty="0"/>
              <a:t>です </a:t>
            </a:r>
            <a:r>
              <a:rPr lang="en-US" dirty="0"/>
              <a:t>is for description of an </a:t>
            </a:r>
            <a:r>
              <a:rPr lang="en-US" dirty="0">
                <a:solidFill>
                  <a:srgbClr val="FF0000"/>
                </a:solidFill>
              </a:rPr>
              <a:t>attribute</a:t>
            </a:r>
            <a:r>
              <a:rPr lang="en-US" dirty="0"/>
              <a:t> of a person or a thing. “to be”.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43128"/>
            <a:ext cx="8229600" cy="652272"/>
          </a:xfrm>
        </p:spPr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820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ja-JP" altLang="en-US" dirty="0"/>
              <a:t>に</a:t>
            </a:r>
            <a:r>
              <a:rPr lang="en-US" altLang="ja-JP" dirty="0"/>
              <a:t> vs.</a:t>
            </a:r>
            <a:r>
              <a:rPr lang="ja-JP" altLang="en-US" dirty="0"/>
              <a:t>で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8E06-23C1-4A72-B6B6-57B136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91055"/>
            <a:ext cx="3965448" cy="187007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ja-JP" altLang="en-US" dirty="0"/>
              <a:t>教室（きょうしつ）</a:t>
            </a:r>
            <a:r>
              <a:rPr kumimoji="1" lang="ja-JP" altLang="en-US" dirty="0">
                <a:solidFill>
                  <a:srgbClr val="FF0000"/>
                </a:solidFill>
              </a:rPr>
              <a:t>に</a:t>
            </a:r>
            <a:r>
              <a:rPr kumimoji="1" lang="ja-JP" altLang="en-US" dirty="0"/>
              <a:t>机（つくえ）があります。</a:t>
            </a:r>
            <a:endParaRPr kumimoji="1" lang="en-US" altLang="ja-JP" dirty="0"/>
          </a:p>
          <a:p>
            <a:pPr algn="l"/>
            <a:r>
              <a:rPr kumimoji="1" lang="en-US" altLang="ja-JP" dirty="0"/>
              <a:t>There are desks in the classroom.</a:t>
            </a:r>
          </a:p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に　</a:t>
            </a:r>
            <a:r>
              <a:rPr kumimoji="1" lang="en-US" altLang="ja-JP" dirty="0">
                <a:solidFill>
                  <a:srgbClr val="FF0000"/>
                </a:solidFill>
              </a:rPr>
              <a:t>existence</a:t>
            </a:r>
            <a:endParaRPr kumimoji="1" lang="ja-JP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D828B8-F045-4982-A076-4EC26C26F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2" y="3429000"/>
            <a:ext cx="2910607" cy="269716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2C3AD-E53C-4E7B-A2BF-1EBB42D9D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447800"/>
            <a:ext cx="4038600" cy="187007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ja-JP" altLang="en-US" dirty="0"/>
              <a:t>教室</a:t>
            </a:r>
            <a:r>
              <a:rPr kumimoji="1" lang="ja-JP" altLang="en-US" dirty="0">
                <a:solidFill>
                  <a:srgbClr val="FF0000"/>
                </a:solidFill>
              </a:rPr>
              <a:t>で</a:t>
            </a:r>
            <a:r>
              <a:rPr kumimoji="1" lang="ja-JP" altLang="en-US" dirty="0"/>
              <a:t>テストがあります。</a:t>
            </a:r>
            <a:endParaRPr kumimoji="1" lang="en-US" altLang="ja-JP" dirty="0"/>
          </a:p>
          <a:p>
            <a:pPr algn="l"/>
            <a:r>
              <a:rPr kumimoji="1" lang="en-US" altLang="ja-JP" dirty="0"/>
              <a:t>There is a test in the classroom.</a:t>
            </a:r>
          </a:p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で </a:t>
            </a:r>
            <a:r>
              <a:rPr kumimoji="1" lang="en-US" altLang="ja-JP" dirty="0">
                <a:solidFill>
                  <a:srgbClr val="FF0000"/>
                </a:solidFill>
              </a:rPr>
              <a:t>the event takes place.</a:t>
            </a:r>
            <a:endParaRPr kumimoji="1" lang="en-US" altLang="ja-JP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D79E43-1CF9-47F7-A63E-93A4D26799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03" y="3429000"/>
            <a:ext cx="2809544" cy="2697163"/>
          </a:xfrm>
        </p:spPr>
      </p:pic>
    </p:spTree>
    <p:extLst>
      <p:ext uri="{BB962C8B-B14F-4D97-AF65-F5344CB8AC3E}">
        <p14:creationId xmlns:p14="http://schemas.microsoft.com/office/powerpoint/2010/main" val="29486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ja-JP" altLang="en-US" dirty="0"/>
              <a:t>に</a:t>
            </a:r>
            <a:r>
              <a:rPr lang="en-US" altLang="ja-JP" dirty="0"/>
              <a:t> vs.</a:t>
            </a:r>
            <a:r>
              <a:rPr lang="ja-JP" altLang="en-US" dirty="0"/>
              <a:t>で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8E06-23C1-4A72-B6B6-57B136946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863725"/>
            <a:ext cx="3965448" cy="1870075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/>
              <a:t>教室（きょうしつ）</a:t>
            </a:r>
            <a:r>
              <a:rPr kumimoji="1" lang="ja-JP" altLang="en-US" dirty="0">
                <a:solidFill>
                  <a:srgbClr val="FF0000"/>
                </a:solidFill>
              </a:rPr>
              <a:t>に</a:t>
            </a:r>
            <a:r>
              <a:rPr kumimoji="1" lang="ja-JP" altLang="en-US" dirty="0"/>
              <a:t>学生（がくせい）が寝（ね）ています。</a:t>
            </a:r>
            <a:endParaRPr kumimoji="1" lang="en-US" altLang="ja-JP" dirty="0"/>
          </a:p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に　</a:t>
            </a:r>
            <a:r>
              <a:rPr kumimoji="1" lang="en-US" altLang="ja-JP" dirty="0">
                <a:solidFill>
                  <a:srgbClr val="FF0000"/>
                </a:solidFill>
              </a:rPr>
              <a:t>existence</a:t>
            </a:r>
          </a:p>
          <a:p>
            <a:pPr algn="l"/>
            <a:r>
              <a:rPr kumimoji="1" lang="en-US" altLang="ja-JP" dirty="0">
                <a:solidFill>
                  <a:srgbClr val="FF0000"/>
                </a:solidFill>
              </a:rPr>
              <a:t>       Focus on the location.</a:t>
            </a:r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2C3AD-E53C-4E7B-A2BF-1EBB42D9D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635125"/>
            <a:ext cx="4038600" cy="1870075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/>
              <a:t>教室</a:t>
            </a:r>
            <a:r>
              <a:rPr kumimoji="1" lang="ja-JP" altLang="en-US" dirty="0">
                <a:solidFill>
                  <a:srgbClr val="FF0000"/>
                </a:solidFill>
              </a:rPr>
              <a:t>で</a:t>
            </a:r>
            <a:r>
              <a:rPr kumimoji="1" lang="ja-JP" altLang="en-US" dirty="0"/>
              <a:t>学生が寝ています。</a:t>
            </a:r>
            <a:endParaRPr kumimoji="1" lang="en-US" altLang="ja-JP" dirty="0"/>
          </a:p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で </a:t>
            </a:r>
            <a:r>
              <a:rPr kumimoji="1" lang="en-US" altLang="ja-JP" dirty="0">
                <a:solidFill>
                  <a:srgbClr val="FF0000"/>
                </a:solidFill>
              </a:rPr>
              <a:t>the event takes place.</a:t>
            </a:r>
          </a:p>
          <a:p>
            <a:pPr algn="l"/>
            <a:r>
              <a:rPr kumimoji="1" lang="en-US" altLang="ja-JP" dirty="0">
                <a:solidFill>
                  <a:srgbClr val="FF0000"/>
                </a:solidFill>
              </a:rPr>
              <a:t>      Focus on the behavior.</a:t>
            </a:r>
            <a:endParaRPr kumimoji="1" lang="en-US" altLang="ja-JP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8642D45-614E-42AE-A075-B92FB3666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9" y="3634581"/>
            <a:ext cx="2567782" cy="2567782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1D4F8C-3B8B-426D-9808-189D6499B487}"/>
              </a:ext>
            </a:extLst>
          </p:cNvPr>
          <p:cNvSpPr/>
          <p:nvPr/>
        </p:nvSpPr>
        <p:spPr>
          <a:xfrm>
            <a:off x="2516124" y="6087549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 student sleeps in the classroom.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182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8001000" cy="4648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place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 </a:t>
            </a:r>
            <a:r>
              <a:rPr lang="en-US" altLang="ja-JP" dirty="0"/>
              <a:t> </a:t>
            </a:r>
            <a:r>
              <a:rPr lang="en-US" dirty="0">
                <a:solidFill>
                  <a:schemeClr val="tx1"/>
                </a:solidFill>
              </a:rPr>
              <a:t>thing</a:t>
            </a:r>
            <a:r>
              <a:rPr lang="en-US" dirty="0"/>
              <a:t>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 </a:t>
            </a:r>
            <a:r>
              <a:rPr lang="en-US" dirty="0"/>
              <a:t>There is/ are ...</a:t>
            </a:r>
          </a:p>
          <a:p>
            <a:r>
              <a:rPr lang="en-US" dirty="0"/>
              <a:t>place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 </a:t>
            </a:r>
            <a:r>
              <a:rPr lang="en-US" altLang="ja-JP" dirty="0"/>
              <a:t> </a:t>
            </a:r>
            <a:r>
              <a:rPr lang="en-US" dirty="0">
                <a:solidFill>
                  <a:schemeClr val="tx1"/>
                </a:solidFill>
              </a:rPr>
              <a:t>person</a:t>
            </a:r>
            <a:r>
              <a:rPr lang="en-US" dirty="0"/>
              <a:t>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/>
              <a:t>。 </a:t>
            </a:r>
            <a:r>
              <a:rPr lang="en-US" dirty="0"/>
              <a:t>There is/ are ...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thing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dirty="0">
                <a:solidFill>
                  <a:schemeClr val="tx1"/>
                </a:solidFill>
              </a:rPr>
              <a:t> place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>
                <a:solidFill>
                  <a:schemeClr val="tx1"/>
                </a:solidFill>
              </a:rPr>
              <a:t>   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>
                <a:solidFill>
                  <a:schemeClr val="tx1"/>
                </a:solidFill>
              </a:rPr>
              <a:t>。 </a:t>
            </a:r>
            <a:r>
              <a:rPr lang="en-US" dirty="0">
                <a:solidFill>
                  <a:schemeClr val="tx1"/>
                </a:solidFill>
              </a:rPr>
              <a:t>There is/ are ...</a:t>
            </a:r>
          </a:p>
          <a:p>
            <a:r>
              <a:rPr lang="en-US" dirty="0">
                <a:solidFill>
                  <a:schemeClr val="tx1"/>
                </a:solidFill>
              </a:rPr>
              <a:t>person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dirty="0">
                <a:solidFill>
                  <a:schemeClr val="tx1"/>
                </a:solidFill>
              </a:rPr>
              <a:t>place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>
                <a:solidFill>
                  <a:schemeClr val="tx1"/>
                </a:solidFill>
              </a:rPr>
              <a:t>   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>
                <a:solidFill>
                  <a:schemeClr val="tx1"/>
                </a:solidFill>
              </a:rPr>
              <a:t>。 </a:t>
            </a:r>
            <a:r>
              <a:rPr lang="en-US" dirty="0">
                <a:solidFill>
                  <a:schemeClr val="tx1"/>
                </a:solidFill>
              </a:rPr>
              <a:t>There is/ are ...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thing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place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chemeClr val="tx1"/>
                </a:solidFill>
              </a:rPr>
              <a:t>。 </a:t>
            </a:r>
            <a:r>
              <a:rPr lang="en-US" dirty="0">
                <a:solidFill>
                  <a:schemeClr val="tx1"/>
                </a:solidFill>
              </a:rPr>
              <a:t>There is/ are ...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Place </a:t>
            </a:r>
            <a:r>
              <a:rPr lang="en-US" altLang="zh-CN" dirty="0">
                <a:solidFill>
                  <a:schemeClr val="tx1"/>
                </a:solidFill>
              </a:rPr>
              <a:t>has to be </a:t>
            </a:r>
            <a:r>
              <a:rPr lang="en-US" altLang="zh-CN" dirty="0">
                <a:solidFill>
                  <a:srgbClr val="FF0000"/>
                </a:solidFill>
              </a:rPr>
              <a:t>location words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person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place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chemeClr val="tx1"/>
                </a:solidFill>
              </a:rPr>
              <a:t>。 </a:t>
            </a:r>
            <a:r>
              <a:rPr lang="en-US" dirty="0">
                <a:solidFill>
                  <a:schemeClr val="tx1"/>
                </a:solidFill>
              </a:rPr>
              <a:t>There is/ are ...</a:t>
            </a:r>
            <a:r>
              <a:rPr lang="en-US" altLang="zh-CN" dirty="0">
                <a:solidFill>
                  <a:schemeClr val="tx1"/>
                </a:solidFill>
              </a:rPr>
              <a:t>  (</a:t>
            </a:r>
            <a:r>
              <a:rPr lang="en-US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Place</a:t>
            </a:r>
            <a:r>
              <a:rPr lang="en-US" altLang="zh-CN" dirty="0">
                <a:solidFill>
                  <a:schemeClr val="tx1"/>
                </a:solidFill>
              </a:rPr>
              <a:t> has to be </a:t>
            </a:r>
            <a:r>
              <a:rPr lang="en-US" altLang="zh-CN" dirty="0">
                <a:solidFill>
                  <a:srgbClr val="FF0000"/>
                </a:solidFill>
              </a:rPr>
              <a:t>location words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(place 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 </a:t>
            </a:r>
            <a:r>
              <a:rPr lang="en-US" altLang="ja-JP" dirty="0"/>
              <a:t>) </a:t>
            </a:r>
            <a:r>
              <a:rPr lang="en-US" dirty="0">
                <a:solidFill>
                  <a:srgbClr val="FF0000"/>
                </a:solidFill>
              </a:rPr>
              <a:t>thing</a:t>
            </a:r>
            <a:r>
              <a:rPr lang="en-US" dirty="0"/>
              <a:t> </a:t>
            </a:r>
            <a:r>
              <a:rPr lang="ja-JP" altLang="en-US" dirty="0"/>
              <a:t>が　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 </a:t>
            </a:r>
            <a:r>
              <a:rPr lang="en-US" altLang="ja-JP" dirty="0"/>
              <a:t>A dynamic event occurs  in that place.</a:t>
            </a:r>
          </a:p>
          <a:p>
            <a:r>
              <a:rPr lang="en-US" dirty="0"/>
              <a:t>(place 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 </a:t>
            </a:r>
            <a:r>
              <a:rPr lang="en-US" altLang="ja-JP" dirty="0"/>
              <a:t>) </a:t>
            </a:r>
            <a:r>
              <a:rPr lang="en-US" dirty="0">
                <a:solidFill>
                  <a:srgbClr val="FF0000"/>
                </a:solidFill>
              </a:rPr>
              <a:t>person</a:t>
            </a:r>
            <a:r>
              <a:rPr lang="en-US" dirty="0"/>
              <a:t> </a:t>
            </a:r>
            <a:r>
              <a:rPr lang="ja-JP" altLang="en-US" dirty="0"/>
              <a:t>が　</a:t>
            </a:r>
            <a:r>
              <a:rPr lang="en-US" altLang="ja-JP" dirty="0"/>
              <a:t>verb 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/>
              <a:t>。 </a:t>
            </a:r>
            <a:r>
              <a:rPr lang="en-US" altLang="ja-JP" dirty="0"/>
              <a:t>An event occurs  in that place. (We will learn this in lesson 6)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br>
              <a:rPr lang="en-US" altLang="ja-JP" dirty="0"/>
            </a:br>
            <a:r>
              <a:rPr lang="en-US" altLang="ja-JP" dirty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739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altLang="ja-JP" dirty="0"/>
              <a:t>Location words</a:t>
            </a:r>
            <a:r>
              <a:rPr lang="ja-JP" altLang="en-US" dirty="0"/>
              <a:t>（</a:t>
            </a:r>
            <a:r>
              <a:rPr lang="en-US" altLang="ja-JP" dirty="0"/>
              <a:t>we learned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chemeClr val="tx1"/>
                </a:solidFill>
              </a:rPr>
              <a:t>ここ</a:t>
            </a:r>
            <a:r>
              <a:rPr lang="en-US" altLang="ja-JP" dirty="0">
                <a:solidFill>
                  <a:schemeClr val="tx1"/>
                </a:solidFill>
              </a:rPr>
              <a:t>(here, close to speaker)</a:t>
            </a:r>
          </a:p>
          <a:p>
            <a:pPr lvl="1"/>
            <a:r>
              <a:rPr lang="ja-JP" altLang="en-US" dirty="0">
                <a:solidFill>
                  <a:schemeClr val="tx1"/>
                </a:solidFill>
              </a:rPr>
              <a:t>そこ</a:t>
            </a:r>
            <a:r>
              <a:rPr lang="en-US" altLang="ja-JP" dirty="0">
                <a:solidFill>
                  <a:schemeClr val="tx1"/>
                </a:solidFill>
              </a:rPr>
              <a:t>(there, close to listener)</a:t>
            </a:r>
          </a:p>
          <a:p>
            <a:pPr lvl="1"/>
            <a:r>
              <a:rPr lang="ja-JP" altLang="en-US" dirty="0">
                <a:solidFill>
                  <a:schemeClr val="tx1"/>
                </a:solidFill>
              </a:rPr>
              <a:t>あそこ</a:t>
            </a:r>
            <a:r>
              <a:rPr lang="en-US" altLang="ja-JP" dirty="0">
                <a:solidFill>
                  <a:schemeClr val="tx1"/>
                </a:solidFill>
              </a:rPr>
              <a:t>(over there, far away from both of the speaker and the listener)</a:t>
            </a:r>
          </a:p>
          <a:p>
            <a:pPr lvl="1"/>
            <a:r>
              <a:rPr lang="ja-JP" altLang="en-US" dirty="0">
                <a:solidFill>
                  <a:schemeClr val="tx1"/>
                </a:solidFill>
              </a:rPr>
              <a:t>どこ</a:t>
            </a:r>
            <a:r>
              <a:rPr lang="en-US" altLang="ja-JP" dirty="0">
                <a:solidFill>
                  <a:schemeClr val="tx1"/>
                </a:solidFill>
              </a:rPr>
              <a:t>(where)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Describing where things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6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r>
              <a:rPr lang="ja-JP" altLang="en-US" dirty="0"/>
              <a:t>マクドナルドは</a:t>
            </a:r>
            <a:r>
              <a:rPr lang="ja-JP" altLang="en-US" dirty="0">
                <a:solidFill>
                  <a:srgbClr val="FF0000"/>
                </a:solidFill>
              </a:rPr>
              <a:t>どこ</a:t>
            </a:r>
            <a:r>
              <a:rPr lang="ja-JP" altLang="en-US" dirty="0"/>
              <a:t>ですか。 </a:t>
            </a:r>
            <a:r>
              <a:rPr lang="en-US" altLang="ja-JP" dirty="0"/>
              <a:t>Where is McDonald's? </a:t>
            </a:r>
          </a:p>
          <a:p>
            <a:r>
              <a:rPr lang="ja-JP" altLang="en-US" dirty="0"/>
              <a:t>マクドナルドは</a:t>
            </a:r>
            <a:r>
              <a:rPr lang="ja-JP" altLang="en-US" dirty="0">
                <a:solidFill>
                  <a:srgbClr val="FF0000"/>
                </a:solidFill>
              </a:rPr>
              <a:t>あそこ・そこ・ここ</a:t>
            </a:r>
            <a:r>
              <a:rPr lang="ja-JP" altLang="en-US" dirty="0"/>
              <a:t>です。 </a:t>
            </a:r>
            <a:r>
              <a:rPr lang="en-US" dirty="0"/>
              <a:t>McDonald's is over there/right there near you/right here. </a:t>
            </a:r>
          </a:p>
          <a:p>
            <a:endParaRPr lang="en-US" dirty="0"/>
          </a:p>
          <a:p>
            <a:r>
              <a:rPr lang="en-US" altLang="ja-JP" dirty="0"/>
              <a:t>( </a:t>
            </a:r>
            <a:r>
              <a:rPr lang="ja-JP" altLang="en-US" dirty="0"/>
              <a:t>マクドナルドは </a:t>
            </a:r>
            <a:r>
              <a:rPr lang="en-US" altLang="ja-JP" dirty="0"/>
              <a:t>) </a:t>
            </a:r>
            <a:r>
              <a:rPr lang="ja-JP" altLang="en-US" dirty="0"/>
              <a:t>あのデパートの</a:t>
            </a:r>
            <a:r>
              <a:rPr lang="ja-JP" altLang="en-US" dirty="0">
                <a:solidFill>
                  <a:srgbClr val="FF0000"/>
                </a:solidFill>
              </a:rPr>
              <a:t>前（まえ）</a:t>
            </a:r>
            <a:r>
              <a:rPr lang="ja-JP" altLang="en-US" dirty="0"/>
              <a:t>です。 </a:t>
            </a:r>
            <a:r>
              <a:rPr lang="en-US" altLang="ja-JP" dirty="0"/>
              <a:t>(</a:t>
            </a:r>
            <a:r>
              <a:rPr lang="en-US" dirty="0"/>
              <a:t>McDonald) is in front of that department store.</a:t>
            </a:r>
          </a:p>
          <a:p>
            <a:r>
              <a:rPr lang="en-US" dirty="0"/>
              <a:t>X is </a:t>
            </a:r>
            <a:r>
              <a:rPr lang="en-US" dirty="0">
                <a:solidFill>
                  <a:srgbClr val="FF0000"/>
                </a:solidFill>
              </a:rPr>
              <a:t>in front of</a:t>
            </a:r>
            <a:r>
              <a:rPr lang="en-US" dirty="0"/>
              <a:t> 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Describing where things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4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 Describing where things are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68680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7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近（ちか）く　</a:t>
            </a:r>
            <a:r>
              <a:rPr lang="en-US" altLang="ja-JP" dirty="0"/>
              <a:t>near (</a:t>
            </a:r>
            <a:r>
              <a:rPr lang="en-US" altLang="ja-JP" dirty="0">
                <a:solidFill>
                  <a:srgbClr val="FF0000"/>
                </a:solidFill>
              </a:rPr>
              <a:t>around</a:t>
            </a:r>
            <a:r>
              <a:rPr lang="en-US" altLang="ja-JP" dirty="0"/>
              <a:t> it)</a:t>
            </a:r>
          </a:p>
          <a:p>
            <a:r>
              <a:rPr lang="ja-JP" altLang="en-US" dirty="0"/>
              <a:t>側（そば）</a:t>
            </a:r>
            <a:r>
              <a:rPr lang="en-US" altLang="ja-JP" dirty="0"/>
              <a:t>near (</a:t>
            </a:r>
            <a:r>
              <a:rPr lang="en-US" altLang="ja-JP" dirty="0">
                <a:solidFill>
                  <a:srgbClr val="FF0000"/>
                </a:solidFill>
              </a:rPr>
              <a:t>on the side</a:t>
            </a:r>
            <a:r>
              <a:rPr lang="en-US" altLang="ja-JP" dirty="0"/>
              <a:t> of it)</a:t>
            </a:r>
          </a:p>
          <a:p>
            <a:endParaRPr lang="en-US" altLang="ja-JP" dirty="0"/>
          </a:p>
          <a:p>
            <a:r>
              <a:rPr lang="en-US" altLang="ja-JP" dirty="0"/>
              <a:t>X </a:t>
            </a:r>
            <a:r>
              <a:rPr lang="ja-JP" altLang="en-US" dirty="0"/>
              <a:t>は </a:t>
            </a:r>
            <a:r>
              <a:rPr lang="en-US" altLang="ja-JP" dirty="0"/>
              <a:t>Y </a:t>
            </a:r>
            <a:r>
              <a:rPr lang="ja-JP" altLang="en-US" dirty="0"/>
              <a:t>の隣（となり）です。</a:t>
            </a:r>
            <a:r>
              <a:rPr lang="en-US" altLang="ja-JP" dirty="0"/>
              <a:t>Next to</a:t>
            </a:r>
            <a:endParaRPr lang="ja-JP" altLang="en-US" dirty="0"/>
          </a:p>
          <a:p>
            <a:r>
              <a:rPr lang="en-US" altLang="ja-JP" dirty="0"/>
              <a:t>X </a:t>
            </a:r>
            <a:r>
              <a:rPr lang="ja-JP" altLang="en-US" dirty="0"/>
              <a:t>は </a:t>
            </a:r>
            <a:r>
              <a:rPr lang="en-US" altLang="ja-JP" dirty="0"/>
              <a:t>Y </a:t>
            </a:r>
            <a:r>
              <a:rPr lang="ja-JP" altLang="en-US" dirty="0"/>
              <a:t>の横（よこ）です。</a:t>
            </a:r>
            <a:r>
              <a:rPr lang="en-US" altLang="ja-JP" dirty="0"/>
              <a:t>Next to</a:t>
            </a:r>
            <a:endParaRPr lang="ja-JP" altLang="en-US" dirty="0"/>
          </a:p>
          <a:p>
            <a:endParaRPr lang="en-US" altLang="ja-JP" dirty="0"/>
          </a:p>
          <a:p>
            <a:r>
              <a:rPr lang="ja-JP" altLang="en-US" dirty="0"/>
              <a:t>かばんは机の横（よこ）です。 </a:t>
            </a:r>
            <a:r>
              <a:rPr lang="en-US" dirty="0"/>
              <a:t>The bag is by the desk.</a:t>
            </a:r>
          </a:p>
          <a:p>
            <a:r>
              <a:rPr lang="ja-JP" altLang="en-US" i="1" dirty="0">
                <a:solidFill>
                  <a:srgbClr val="7030A0"/>
                </a:solidFill>
              </a:rPr>
              <a:t>かばんは机の隣（となり）です。 </a:t>
            </a:r>
            <a:r>
              <a:rPr lang="en-US" altLang="ja-JP" i="1" dirty="0">
                <a:solidFill>
                  <a:srgbClr val="7030A0"/>
                </a:solidFill>
              </a:rPr>
              <a:t>(odd)</a:t>
            </a:r>
          </a:p>
          <a:p>
            <a:r>
              <a:rPr lang="ja-JP" altLang="en-US" dirty="0"/>
              <a:t>隣　</a:t>
            </a:r>
            <a:r>
              <a:rPr lang="en-US" dirty="0"/>
              <a:t>items X and Y belong to the </a:t>
            </a:r>
            <a:r>
              <a:rPr lang="en-US" dirty="0">
                <a:solidFill>
                  <a:srgbClr val="FF0000"/>
                </a:solidFill>
              </a:rPr>
              <a:t>same category</a:t>
            </a:r>
            <a:r>
              <a:rPr lang="en-US" dirty="0"/>
              <a:t>; two people, two building, and so forth.</a:t>
            </a:r>
            <a:endParaRPr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 Describing where things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53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2F7FB-23A2-459A-B06C-C4107188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82EAC-EDC3-411E-99A1-D6D93EA02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左（ひだり）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0FEF48-D6B9-4149-ABC4-ABC15C775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右（みぎ）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078108-BEBA-4971-8DBF-C2F8625464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45025" y="3693769"/>
            <a:ext cx="3822700" cy="21676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68E9AE-D4EB-4928-B6BE-30F7DDD3E7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863" y="3747687"/>
            <a:ext cx="3819525" cy="2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0B4E13-AC75-4372-9474-9DB482FB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6A065C-D2A9-4F58-A964-014A8166B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前（まえ）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CF55BF-6F6D-463C-A4A3-962179B7DE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7243" y="3429000"/>
            <a:ext cx="1720765" cy="269716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4A3589-605A-45C8-96E5-790D8985A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後（うし）ろ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8514BB9-BB1D-486D-B9D7-D901B4C93A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08584" y="3429000"/>
            <a:ext cx="1695582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05000"/>
            <a:ext cx="8229600" cy="3755496"/>
          </a:xfrm>
        </p:spPr>
        <p:txBody>
          <a:bodyPr>
            <a:normAutofit/>
          </a:bodyPr>
          <a:lstStyle/>
          <a:p>
            <a:r>
              <a:rPr lang="en-US" dirty="0"/>
              <a:t>Basic patterns:</a:t>
            </a:r>
          </a:p>
          <a:p>
            <a:r>
              <a:rPr lang="en-US" dirty="0"/>
              <a:t>(place </a:t>
            </a:r>
            <a:r>
              <a:rPr lang="ja-JP" altLang="en-US" dirty="0"/>
              <a:t>に </a:t>
            </a:r>
            <a:r>
              <a:rPr lang="en-US" altLang="ja-JP" dirty="0"/>
              <a:t>) </a:t>
            </a:r>
            <a:r>
              <a:rPr lang="en-US" altLang="ja-JP" dirty="0">
                <a:solidFill>
                  <a:srgbClr val="FF0000"/>
                </a:solidFill>
              </a:rPr>
              <a:t>nonliving thing</a:t>
            </a:r>
            <a:r>
              <a:rPr lang="en-US" dirty="0"/>
              <a:t> </a:t>
            </a:r>
            <a:r>
              <a:rPr lang="ja-JP" altLang="en-US" dirty="0"/>
              <a:t>が　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 </a:t>
            </a:r>
            <a:r>
              <a:rPr lang="en-US" dirty="0"/>
              <a:t>There is/ are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(place </a:t>
            </a:r>
            <a:r>
              <a:rPr lang="ja-JP" altLang="en-US" dirty="0"/>
              <a:t>に </a:t>
            </a:r>
            <a:r>
              <a:rPr lang="en-US" altLang="ja-JP" dirty="0"/>
              <a:t>) </a:t>
            </a:r>
            <a:r>
              <a:rPr lang="en-US" altLang="ja-JP" dirty="0">
                <a:solidFill>
                  <a:srgbClr val="FF0000"/>
                </a:solidFill>
              </a:rPr>
              <a:t>sentient being</a:t>
            </a:r>
            <a:r>
              <a:rPr lang="en-US" dirty="0"/>
              <a:t> </a:t>
            </a:r>
            <a:r>
              <a:rPr lang="ja-JP" altLang="en-US" dirty="0"/>
              <a:t>が　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/>
              <a:t>。 </a:t>
            </a:r>
            <a:r>
              <a:rPr lang="en-US" dirty="0"/>
              <a:t>There is/ are 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r>
              <a:rPr lang="en-US" altLang="ja-JP" dirty="0"/>
              <a:t>/ </a:t>
            </a:r>
            <a:r>
              <a:rPr lang="ja-JP" altLang="en-US" dirty="0"/>
              <a:t>います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B7027-FB65-47CC-A2EC-DFAF12BE7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797419"/>
            <a:ext cx="685800" cy="1172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D4480-741F-48EF-AC12-E69DB2749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34" y="4797419"/>
            <a:ext cx="5489389" cy="1379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3E9F7-83B0-481B-B091-A9E1BEC234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0" y="2898509"/>
            <a:ext cx="1511513" cy="1150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D0C59-8A6A-4A96-BDF7-F0156240F0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80292"/>
            <a:ext cx="887773" cy="887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E15F8C-E3C0-432D-AD64-7F02187D51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67718"/>
            <a:ext cx="1203489" cy="1203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7ED088-E383-4213-99D2-F70090A8E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82" y="2975006"/>
            <a:ext cx="1203489" cy="12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8D65A-40FA-4769-BADB-5152BCF6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CF4D2-D034-47F7-B576-AAC92CEE8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上（うえ）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539DA-48DE-4937-AA75-A367A4D757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5711" y="3429000"/>
            <a:ext cx="2803829" cy="269716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C6256F-6CC4-4FFE-AB8B-CF94C4096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下（した）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974F8B-7CDB-4891-9C8A-9C42A283EE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7066" y="3429000"/>
            <a:ext cx="3478617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674B4-92EF-4E6E-A87F-629F67AB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AC64FF-85A1-4D63-ACB8-0D7FEC37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中（なか）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A2F3A-552C-4741-AC1D-54D567E1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86000"/>
            <a:ext cx="4924425" cy="403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6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4C11-963F-4ABC-9B08-2568E0BD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D2B99-625A-4A2B-AA5A-A656B0D05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近（ちか）く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D12DC8-C7B3-4E2C-B622-CB7112EFBC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508345"/>
            <a:ext cx="3819525" cy="253847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9870A-0F4B-4E7A-9ACC-CA871C6197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隣（とな）り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00B6E2-4171-4164-9621-35D89C8736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691536"/>
            <a:ext cx="3822700" cy="217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15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13EC-C710-4A92-8154-B6B297D1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間（あいだ）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F4BF-74FB-4C07-B5D9-469769A7C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61B64-7280-42DF-9176-EB08993F31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E864C-758D-476A-B4AF-50516FFF4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805AD-678D-4041-8469-AE9DDEDACD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DAAA9-D3A7-4497-A063-E5E3B4621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89" y="1371600"/>
            <a:ext cx="6418624" cy="494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8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600200"/>
            <a:ext cx="7747000" cy="4525963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銀行（ぎんこう）は図書館（としょかん）の</a:t>
            </a:r>
            <a:r>
              <a:rPr lang="ja-JP" altLang="en-US" dirty="0">
                <a:solidFill>
                  <a:srgbClr val="FF0000"/>
                </a:solidFill>
              </a:rPr>
              <a:t>隣（となり）</a:t>
            </a:r>
            <a:r>
              <a:rPr lang="ja-JP" altLang="en-US" dirty="0"/>
              <a:t>です。 </a:t>
            </a:r>
            <a:r>
              <a:rPr lang="en-US" dirty="0"/>
              <a:t>The bank is next to the library.</a:t>
            </a:r>
          </a:p>
          <a:p>
            <a:r>
              <a:rPr lang="ja-JP" altLang="en-US" dirty="0"/>
              <a:t>傘（かさ）はテーブルの</a:t>
            </a:r>
            <a:r>
              <a:rPr lang="ja-JP" altLang="en-US" dirty="0">
                <a:solidFill>
                  <a:srgbClr val="FF0000"/>
                </a:solidFill>
              </a:rPr>
              <a:t>下（した）</a:t>
            </a:r>
            <a:r>
              <a:rPr lang="ja-JP" altLang="en-US" dirty="0"/>
              <a:t>です。 </a:t>
            </a:r>
            <a:r>
              <a:rPr lang="en-US" dirty="0"/>
              <a:t>The umbrella is under the table.</a:t>
            </a:r>
          </a:p>
          <a:p>
            <a:r>
              <a:rPr lang="ja-JP" altLang="en-US" dirty="0"/>
              <a:t>レストランはデパートと病院（びょういん）の</a:t>
            </a:r>
            <a:r>
              <a:rPr lang="ja-JP" altLang="en-US" dirty="0">
                <a:solidFill>
                  <a:srgbClr val="FF0000"/>
                </a:solidFill>
              </a:rPr>
              <a:t>間（あいだ）</a:t>
            </a:r>
            <a:r>
              <a:rPr lang="ja-JP" altLang="en-US" dirty="0"/>
              <a:t>です。 </a:t>
            </a:r>
            <a:r>
              <a:rPr lang="en-US" dirty="0"/>
              <a:t>The restaurant is between the department store and the hospital.</a:t>
            </a:r>
          </a:p>
          <a:p>
            <a:endParaRPr lang="en-US" dirty="0"/>
          </a:p>
          <a:p>
            <a:r>
              <a:rPr lang="en-US" dirty="0"/>
              <a:t>to describe </a:t>
            </a:r>
            <a:r>
              <a:rPr lang="en-US" dirty="0">
                <a:solidFill>
                  <a:srgbClr val="FF0000"/>
                </a:solidFill>
              </a:rPr>
              <a:t>an event that occur in the place</a:t>
            </a:r>
            <a:r>
              <a:rPr lang="en-US" dirty="0"/>
              <a:t>.</a:t>
            </a:r>
          </a:p>
          <a:p>
            <a:r>
              <a:rPr lang="en-US" dirty="0"/>
              <a:t>Pattern: location words </a:t>
            </a:r>
            <a:r>
              <a:rPr lang="ja-JP" altLang="en-US" dirty="0"/>
              <a:t> </a:t>
            </a:r>
            <a:r>
              <a:rPr lang="en-US" altLang="ja-JP" dirty="0"/>
              <a:t>+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ja-JP" dirty="0"/>
              <a:t>verb.</a:t>
            </a:r>
            <a:endParaRPr lang="en-US" dirty="0"/>
          </a:p>
          <a:p>
            <a:r>
              <a:rPr lang="ja-JP" altLang="en-US" dirty="0"/>
              <a:t>私（わたし）はモスバーガーの</a:t>
            </a:r>
            <a:r>
              <a:rPr lang="ja-JP" altLang="en-US" dirty="0">
                <a:solidFill>
                  <a:srgbClr val="00B050"/>
                </a:solidFill>
              </a:rPr>
              <a:t>前（まえ）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メアリーさんを</a:t>
            </a:r>
            <a:r>
              <a:rPr lang="ja-JP" altLang="en-US" dirty="0">
                <a:solidFill>
                  <a:srgbClr val="FF0000"/>
                </a:solidFill>
              </a:rPr>
              <a:t>待（ま）ちました</a:t>
            </a:r>
            <a:r>
              <a:rPr lang="ja-JP" altLang="en-US" dirty="0"/>
              <a:t>。 </a:t>
            </a:r>
            <a:r>
              <a:rPr lang="en-US" dirty="0"/>
              <a:t>I waited for Mary in front of the </a:t>
            </a:r>
            <a:r>
              <a:rPr lang="en-US" dirty="0" err="1"/>
              <a:t>Mos</a:t>
            </a:r>
            <a:r>
              <a:rPr lang="en-US" dirty="0"/>
              <a:t> Burger place. </a:t>
            </a:r>
          </a:p>
          <a:p>
            <a:endParaRPr lang="en-US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 Describing where things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0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 Past tense of </a:t>
            </a:r>
            <a:r>
              <a:rPr lang="ja-JP" altLang="en-US" b="1" dirty="0"/>
              <a:t>です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</a:t>
            </a:r>
            <a:r>
              <a:rPr lang="ja-JP" altLang="en-US" dirty="0"/>
              <a:t>です</a:t>
            </a:r>
            <a:endParaRPr lang="en-US" altLang="ja-JP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Polite form</a:t>
            </a:r>
          </a:p>
          <a:p>
            <a:pPr lvl="1"/>
            <a:r>
              <a:rPr lang="en-US" dirty="0"/>
              <a:t>Can NOT do conjugation</a:t>
            </a:r>
          </a:p>
          <a:p>
            <a:pPr lvl="1"/>
            <a:r>
              <a:rPr lang="en-US" dirty="0"/>
              <a:t>Ex. Added behind </a:t>
            </a:r>
            <a:r>
              <a:rPr lang="ja-JP" altLang="en-US" dirty="0"/>
              <a:t>い</a:t>
            </a:r>
            <a:r>
              <a:rPr lang="en-US" altLang="ja-JP" dirty="0"/>
              <a:t>-adjectives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Auxiliary verb</a:t>
            </a:r>
          </a:p>
          <a:p>
            <a:pPr lvl="1"/>
            <a:r>
              <a:rPr lang="en-US" dirty="0"/>
              <a:t>Can do conjugation</a:t>
            </a:r>
          </a:p>
          <a:p>
            <a:pPr lvl="1"/>
            <a:r>
              <a:rPr lang="en-US" dirty="0"/>
              <a:t>Ex. Added behind 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en-US" altLang="ja-JP" dirty="0">
                <a:solidFill>
                  <a:srgbClr val="FF0000"/>
                </a:solidFill>
              </a:rPr>
              <a:t>-adjectives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rgbClr val="FF0000"/>
                </a:solidFill>
              </a:rPr>
              <a:t>nouns</a:t>
            </a:r>
            <a:r>
              <a:rPr lang="en-US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86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662333" cy="43735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美（うつく）しい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CAN NOT do conjugation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is just a </a:t>
            </a:r>
            <a:r>
              <a:rPr lang="en-US" altLang="ja-JP" dirty="0">
                <a:solidFill>
                  <a:srgbClr val="FF0000"/>
                </a:solidFill>
              </a:rPr>
              <a:t>polite form</a:t>
            </a:r>
            <a:r>
              <a:rPr lang="en-US" altLang="ja-JP" dirty="0"/>
              <a:t>.</a:t>
            </a:r>
          </a:p>
          <a:p>
            <a:pPr lvl="1"/>
            <a:r>
              <a:rPr lang="en-US" dirty="0"/>
              <a:t>Negative form –</a:t>
            </a:r>
            <a:r>
              <a:rPr lang="ja-JP" altLang="en-US" dirty="0"/>
              <a:t>ない</a:t>
            </a:r>
            <a:r>
              <a:rPr lang="en-US" altLang="ja-JP" dirty="0"/>
              <a:t> can be taken as a special </a:t>
            </a:r>
            <a:r>
              <a:rPr lang="ja-JP" altLang="en-US" dirty="0"/>
              <a:t>い</a:t>
            </a:r>
            <a:r>
              <a:rPr lang="en-US" altLang="ja-JP" dirty="0"/>
              <a:t>-adjective. </a:t>
            </a:r>
            <a:endParaRPr lang="en-US" dirty="0"/>
          </a:p>
          <a:p>
            <a:endParaRPr lang="en-US" altLang="ja-JP" dirty="0"/>
          </a:p>
          <a:p>
            <a:r>
              <a:rPr lang="ja-JP" altLang="en-US" dirty="0"/>
              <a:t>静（しず）か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</a:rPr>
              <a:t>CAN</a:t>
            </a:r>
            <a:r>
              <a:rPr lang="en-US" altLang="ja-JP" dirty="0"/>
              <a:t> do conjugation.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is a </a:t>
            </a:r>
            <a:r>
              <a:rPr lang="en-US" dirty="0">
                <a:solidFill>
                  <a:srgbClr val="FF0000"/>
                </a:solidFill>
              </a:rPr>
              <a:t>Auxiliary</a:t>
            </a:r>
            <a:r>
              <a:rPr lang="en-US" altLang="ja-JP" dirty="0">
                <a:solidFill>
                  <a:srgbClr val="FF0000"/>
                </a:solidFill>
              </a:rPr>
              <a:t> verb</a:t>
            </a:r>
            <a:r>
              <a:rPr lang="en-US" altLang="ja-JP" dirty="0"/>
              <a:t>.</a:t>
            </a:r>
            <a:endParaRPr lang="en-US" dirty="0"/>
          </a:p>
          <a:p>
            <a:r>
              <a:rPr lang="ja-JP" altLang="en-US" dirty="0"/>
              <a:t>学生（がくせい）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noun </a:t>
            </a:r>
            <a:r>
              <a:rPr lang="en-US" altLang="ja-JP" dirty="0">
                <a:solidFill>
                  <a:srgbClr val="FF0000"/>
                </a:solidFill>
              </a:rPr>
              <a:t>CAN</a:t>
            </a:r>
            <a:r>
              <a:rPr lang="en-US" altLang="ja-JP" dirty="0"/>
              <a:t> do conjugation.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noun is a </a:t>
            </a:r>
            <a:r>
              <a:rPr lang="en-US" dirty="0">
                <a:solidFill>
                  <a:srgbClr val="FF0000"/>
                </a:solidFill>
              </a:rPr>
              <a:t>Auxiliary</a:t>
            </a:r>
            <a:r>
              <a:rPr lang="en-US" altLang="ja-JP" dirty="0">
                <a:solidFill>
                  <a:srgbClr val="FF0000"/>
                </a:solidFill>
              </a:rPr>
              <a:t> verb</a:t>
            </a:r>
            <a:r>
              <a:rPr lang="en-US" altLang="ja-JP" dirty="0"/>
              <a:t>.</a:t>
            </a:r>
            <a:endParaRPr lang="en-US" dirty="0"/>
          </a:p>
          <a:p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Past tense of </a:t>
            </a:r>
            <a:r>
              <a:rPr lang="ja-JP" altLang="en-US" b="1" dirty="0"/>
              <a:t>です</a:t>
            </a:r>
            <a:br>
              <a:rPr lang="en-US" altLang="ja-JP" b="1" dirty="0"/>
            </a:br>
            <a:r>
              <a:rPr lang="en-US" altLang="ja-JP" sz="2000" dirty="0"/>
              <a:t>(related with adjectives in Lesson 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522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432664"/>
              </p:ext>
            </p:extLst>
          </p:nvPr>
        </p:nvGraphicFramePr>
        <p:xfrm>
          <a:off x="228600" y="1600200"/>
          <a:ext cx="8686800" cy="4030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behind </a:t>
                      </a:r>
                      <a:r>
                        <a:rPr lang="ja-JP" altLang="en-US" sz="2000" u="none" strike="noStrike">
                          <a:effectLst/>
                        </a:rPr>
                        <a:t>い</a:t>
                      </a:r>
                      <a:r>
                        <a:rPr lang="en-US" altLang="ja-JP" sz="2000" u="none" strike="noStrike">
                          <a:effectLst/>
                        </a:rPr>
                        <a:t>-</a:t>
                      </a:r>
                      <a:r>
                        <a:rPr lang="en-US" sz="2000" u="none" strike="noStrike">
                          <a:effectLst/>
                        </a:rPr>
                        <a:t>adjective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behind </a:t>
                      </a:r>
                      <a:r>
                        <a:rPr lang="ja-JP" altLang="en-US" sz="2000" u="none" strike="noStrike">
                          <a:effectLst/>
                        </a:rPr>
                        <a:t>な</a:t>
                      </a:r>
                      <a:r>
                        <a:rPr lang="en-US" altLang="ja-JP" sz="2000" u="none" strike="noStrike">
                          <a:effectLst/>
                        </a:rPr>
                        <a:t>-</a:t>
                      </a:r>
                      <a:r>
                        <a:rPr lang="en-US" sz="2000" u="none" strike="noStrike">
                          <a:effectLst/>
                        </a:rPr>
                        <a:t>adjective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behind noun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examples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美（うつく）しい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静（しず）か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学生（がくせい）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short form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美（うつく）しい</a:t>
                      </a:r>
                      <a:br>
                        <a:rPr lang="ja-JP" altLang="en-US" sz="2000" u="none" strike="noStrike">
                          <a:effectLst/>
                        </a:rPr>
                      </a:b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静（しず）か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学生（がくせい）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 polite form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Auxiliary</a:t>
                      </a:r>
                      <a:r>
                        <a:rPr lang="en-US" sz="2000" u="none" strike="noStrike" dirty="0">
                          <a:effectLst/>
                        </a:rPr>
                        <a:t> verb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Auxiliary</a:t>
                      </a:r>
                      <a:r>
                        <a:rPr lang="en-US" sz="2000" u="none" strike="noStrike" dirty="0">
                          <a:effectLst/>
                        </a:rPr>
                        <a:t> verb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conjugation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CAN </a:t>
                      </a:r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CAN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Past tense of </a:t>
            </a:r>
            <a:r>
              <a:rPr lang="ja-JP" altLang="en-US" b="1" dirty="0"/>
              <a:t>です</a:t>
            </a:r>
            <a:br>
              <a:rPr lang="en-US" altLang="ja-JP" b="1" dirty="0"/>
            </a:br>
            <a:r>
              <a:rPr lang="en-US" altLang="ja-JP" sz="2000" dirty="0"/>
              <a:t>(related with adjectives in Lesson 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4621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6096000"/>
            <a:ext cx="7408333" cy="457200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じゃ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では　　</a:t>
            </a:r>
            <a:r>
              <a:rPr lang="ja-JP" altLang="en-US" dirty="0"/>
              <a:t>ない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sz="4900" b="1" dirty="0">
                <a:solidFill>
                  <a:schemeClr val="bg1"/>
                </a:solidFill>
              </a:rPr>
              <a:t>3 Past tense of </a:t>
            </a:r>
            <a:r>
              <a:rPr lang="ja-JP" altLang="en-US" sz="4900" b="1" dirty="0">
                <a:solidFill>
                  <a:schemeClr val="bg1"/>
                </a:solidFill>
              </a:rPr>
              <a:t>です</a:t>
            </a:r>
            <a:br>
              <a:rPr lang="en-US" altLang="ja-JP" sz="4900" b="1" dirty="0">
                <a:solidFill>
                  <a:schemeClr val="bg1"/>
                </a:solidFill>
              </a:rPr>
            </a:br>
            <a:r>
              <a:rPr lang="en-US" altLang="ja-JP" sz="2000" b="1" dirty="0">
                <a:solidFill>
                  <a:schemeClr val="bg1"/>
                </a:solidFill>
              </a:rPr>
              <a:t>as </a:t>
            </a:r>
            <a:r>
              <a:rPr lang="en-US" altLang="ja-JP" sz="2000" dirty="0">
                <a:solidFill>
                  <a:srgbClr val="FF0000"/>
                </a:solidFill>
              </a:rPr>
              <a:t>Copular</a:t>
            </a:r>
            <a:r>
              <a:rPr lang="en-US" sz="2000" dirty="0">
                <a:solidFill>
                  <a:srgbClr val="FF0000"/>
                </a:solidFill>
              </a:rPr>
              <a:t> verb </a:t>
            </a:r>
            <a:r>
              <a:rPr lang="en-US" altLang="ja-JP" sz="2000" b="1" dirty="0">
                <a:solidFill>
                  <a:schemeClr val="bg1"/>
                </a:solidFill>
              </a:rPr>
              <a:t>for </a:t>
            </a:r>
            <a:r>
              <a:rPr lang="ja-JP" altLang="en-US" sz="2000" b="1" dirty="0">
                <a:solidFill>
                  <a:schemeClr val="bg1"/>
                </a:solidFill>
              </a:rPr>
              <a:t>な</a:t>
            </a:r>
            <a:r>
              <a:rPr lang="en-US" altLang="ja-JP" sz="2000" b="1" dirty="0">
                <a:solidFill>
                  <a:schemeClr val="bg1"/>
                </a:solidFill>
              </a:rPr>
              <a:t>-adjectives and nouns</a:t>
            </a:r>
            <a:endParaRPr lang="en-US" sz="2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55265"/>
              </p:ext>
            </p:extLst>
          </p:nvPr>
        </p:nvGraphicFramePr>
        <p:xfrm>
          <a:off x="259325" y="1360853"/>
          <a:ext cx="8625350" cy="518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5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6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present tense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tense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(plain)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～だ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～だった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～じゃない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Affirmative(polite)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～じゃない</a:t>
                      </a:r>
                      <a:r>
                        <a:rPr lang="ja-JP" altLang="en-US" sz="2400" u="sng" strike="noStrike" dirty="0">
                          <a:effectLst/>
                        </a:rPr>
                        <a:t>です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400" u="sng" strike="noStrike" dirty="0">
                          <a:solidFill>
                            <a:schemeClr val="tx1"/>
                          </a:solidFill>
                          <a:effectLst/>
                        </a:rPr>
                        <a:t>です</a:t>
                      </a:r>
                      <a:endParaRPr lang="ja-JP" altLang="en-US" sz="2400" b="0" i="0" u="sng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～ではない</a:t>
                      </a:r>
                      <a:r>
                        <a:rPr lang="ja-JP" altLang="en-US" sz="2400" u="sng" strike="noStrike" dirty="0">
                          <a:effectLst/>
                        </a:rPr>
                        <a:t>です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～では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400" u="sng" strike="noStrike" dirty="0">
                          <a:effectLst/>
                        </a:rPr>
                        <a:t>です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negative(more conservative)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～じゃありません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negative(formal, in written)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～ではありません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～ではありません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2166992-DF4F-4A8D-97CE-8D449CF526B8}"/>
              </a:ext>
            </a:extLst>
          </p:cNvPr>
          <p:cNvGrpSpPr/>
          <p:nvPr/>
        </p:nvGrpSpPr>
        <p:grpSpPr>
          <a:xfrm>
            <a:off x="259325" y="816864"/>
            <a:ext cx="8625350" cy="3733800"/>
            <a:chOff x="76200" y="914400"/>
            <a:chExt cx="8839200" cy="3733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29EE746-3862-4BA0-8FD6-B71F622B6556}"/>
                </a:ext>
              </a:extLst>
            </p:cNvPr>
            <p:cNvGrpSpPr/>
            <p:nvPr/>
          </p:nvGrpSpPr>
          <p:grpSpPr>
            <a:xfrm>
              <a:off x="76200" y="3048000"/>
              <a:ext cx="8839200" cy="1600200"/>
              <a:chOff x="76200" y="3048000"/>
              <a:chExt cx="8991600" cy="5334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6095ADD-637C-4A13-9494-81D74459C4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" y="3581400"/>
                <a:ext cx="89916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CEF4FEE-9E70-40C9-9F6C-82E34E156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" y="3048000"/>
                <a:ext cx="8991600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C29436B-87AF-4674-A1F8-C8FFED551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" y="3048000"/>
                <a:ext cx="0" cy="5334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920C217-4B77-40CD-B874-195A7F0CE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7800" y="3048000"/>
                <a:ext cx="0" cy="5334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12CE703C-65E9-4065-87C5-1DDDAA718540}"/>
                </a:ext>
              </a:extLst>
            </p:cNvPr>
            <p:cNvSpPr/>
            <p:nvPr/>
          </p:nvSpPr>
          <p:spPr>
            <a:xfrm>
              <a:off x="7299702" y="914400"/>
              <a:ext cx="1460069" cy="1066789"/>
            </a:xfrm>
            <a:prstGeom prst="wedgeRoundRectCallout">
              <a:avLst>
                <a:gd name="adj1" fmla="val -50133"/>
                <a:gd name="adj2" fmla="val 1517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For now, just remember this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181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05000"/>
            <a:ext cx="7408333" cy="3886200"/>
          </a:xfrm>
        </p:spPr>
        <p:txBody>
          <a:bodyPr/>
          <a:lstStyle/>
          <a:p>
            <a:r>
              <a:rPr lang="ja-JP" altLang="en-US" dirty="0"/>
              <a:t>山下（やました）先生（せんせい）はさくら大学（だいがく）の学生（がくせい）</a:t>
            </a:r>
            <a:r>
              <a:rPr lang="ja-JP" altLang="en-US" dirty="0">
                <a:solidFill>
                  <a:srgbClr val="FF0000"/>
                </a:solidFill>
              </a:rPr>
              <a:t>でした</a:t>
            </a:r>
            <a:r>
              <a:rPr lang="ja-JP" altLang="en-US" dirty="0"/>
              <a:t>。 </a:t>
            </a:r>
            <a:r>
              <a:rPr lang="en-US" dirty="0"/>
              <a:t>Prof. Yamashita was a student at Sakura University.</a:t>
            </a:r>
          </a:p>
          <a:p>
            <a:endParaRPr lang="en-US" altLang="ja-JP" dirty="0"/>
          </a:p>
          <a:p>
            <a:r>
              <a:rPr lang="ja-JP" altLang="en-US" dirty="0"/>
              <a:t>あれは日本（にほん）の映画（えいが）</a:t>
            </a:r>
            <a:r>
              <a:rPr lang="ja-JP" altLang="en-US" dirty="0">
                <a:solidFill>
                  <a:srgbClr val="FF0000"/>
                </a:solidFill>
              </a:rPr>
              <a:t>じゃなかったです</a:t>
            </a:r>
            <a:r>
              <a:rPr lang="ja-JP" altLang="en-US" dirty="0"/>
              <a:t>。 </a:t>
            </a:r>
            <a:r>
              <a:rPr lang="en-US" dirty="0"/>
              <a:t>That was not a Japanese movie.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/>
          </a:bodyPr>
          <a:lstStyle/>
          <a:p>
            <a:r>
              <a:rPr lang="en-US" b="1" dirty="0"/>
              <a:t>3 Past tense of </a:t>
            </a:r>
            <a:r>
              <a:rPr lang="ja-JP" altLang="en-US" b="1" dirty="0"/>
              <a:t>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9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22437"/>
            <a:ext cx="7509933" cy="3916363"/>
          </a:xfrm>
        </p:spPr>
        <p:txBody>
          <a:bodyPr>
            <a:normAutofit/>
          </a:bodyPr>
          <a:lstStyle/>
          <a:p>
            <a:r>
              <a:rPr lang="ja-JP" altLang="en-US" u="sng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あります。</a:t>
            </a:r>
            <a:r>
              <a:rPr lang="en-US" dirty="0"/>
              <a:t>There is a McDonald's over there. </a:t>
            </a:r>
          </a:p>
          <a:p>
            <a:r>
              <a:rPr lang="en-US" dirty="0"/>
              <a:t>Pattern: Place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　</a:t>
            </a:r>
            <a:r>
              <a:rPr lang="en-US" altLang="ja-JP" dirty="0"/>
              <a:t>Noun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あります。</a:t>
            </a:r>
            <a:endParaRPr lang="en-US" altLang="ja-JP" dirty="0"/>
          </a:p>
          <a:p>
            <a:r>
              <a:rPr lang="en-US" altLang="ja-JP" dirty="0"/>
              <a:t>There is/are noun (</a:t>
            </a:r>
            <a:r>
              <a:rPr lang="en-US" altLang="ja-JP" dirty="0">
                <a:solidFill>
                  <a:srgbClr val="FF0000"/>
                </a:solidFill>
              </a:rPr>
              <a:t>nonliving thing</a:t>
            </a:r>
            <a:r>
              <a:rPr lang="en-US" altLang="ja-JP" dirty="0"/>
              <a:t>) at the place.</a:t>
            </a:r>
          </a:p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endParaRPr lang="en-US" sz="3600" dirty="0"/>
          </a:p>
        </p:txBody>
      </p:sp>
      <p:pic>
        <p:nvPicPr>
          <p:cNvPr id="5122" name="Picture 2" descr="C:\Users\Jiajun\AppData\Local\Microsoft\Windows\INetCache\IE\NBGM8GGL\マクドナルド_2006_新宿_(2244192652)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07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469769"/>
              </p:ext>
            </p:extLst>
          </p:nvPr>
        </p:nvGraphicFramePr>
        <p:xfrm>
          <a:off x="304800" y="1066800"/>
          <a:ext cx="8534400" cy="1977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41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negative(colloquial)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3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present tense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～ます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～ない</a:t>
                      </a:r>
                      <a:r>
                        <a:rPr lang="ja-JP" altLang="en-US" sz="2400" dirty="0"/>
                        <a:t>**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7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tense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</a:t>
                      </a:r>
                      <a:r>
                        <a:rPr lang="ja-JP" alt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ません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r>
                        <a:rPr lang="ja-JP" altLang="en-US" sz="2400" dirty="0"/>
                        <a:t>*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400" dirty="0"/>
                        <a:t>**</a:t>
                      </a:r>
                      <a:r>
                        <a:rPr lang="ja-JP" alt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 Past tense of verbs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5105400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/>
              <a:t>** </a:t>
            </a:r>
            <a:r>
              <a:rPr lang="en-US" sz="2000" dirty="0"/>
              <a:t>How to add </a:t>
            </a:r>
            <a:r>
              <a:rPr lang="ja-JP" altLang="en-US" sz="2000" dirty="0"/>
              <a:t>ない</a:t>
            </a:r>
            <a:r>
              <a:rPr lang="en-US" altLang="ja-JP" sz="2000" dirty="0"/>
              <a:t>/</a:t>
            </a:r>
            <a:r>
              <a:rPr lang="ja-JP" altLang="en-US" sz="2000" dirty="0"/>
              <a:t>なかった </a:t>
            </a:r>
            <a:r>
              <a:rPr lang="en-US" sz="2000" dirty="0"/>
              <a:t>form.</a:t>
            </a:r>
          </a:p>
          <a:p>
            <a:r>
              <a:rPr lang="en-US" sz="2000" dirty="0" err="1"/>
              <a:t>ru</a:t>
            </a:r>
            <a:r>
              <a:rPr lang="en-US" sz="2000" dirty="0"/>
              <a:t>-verb: </a:t>
            </a:r>
            <a:r>
              <a:rPr lang="en-US" sz="2000" dirty="0">
                <a:solidFill>
                  <a:srgbClr val="FF0000"/>
                </a:solidFill>
              </a:rPr>
              <a:t>delete </a:t>
            </a:r>
            <a:r>
              <a:rPr lang="ja-JP" altLang="en-US" sz="2000" dirty="0">
                <a:solidFill>
                  <a:srgbClr val="FF0000"/>
                </a:solidFill>
              </a:rPr>
              <a:t>る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ない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なかった</a:t>
            </a:r>
            <a:r>
              <a:rPr lang="en-US" altLang="ja-JP" sz="2000" dirty="0"/>
              <a:t>.</a:t>
            </a:r>
          </a:p>
          <a:p>
            <a:r>
              <a:rPr lang="en-US" sz="2000" dirty="0"/>
              <a:t>u-verb: </a:t>
            </a:r>
            <a:r>
              <a:rPr lang="en-US" sz="2000" dirty="0">
                <a:solidFill>
                  <a:srgbClr val="FF0000"/>
                </a:solidFill>
              </a:rPr>
              <a:t>shift to </a:t>
            </a:r>
            <a:r>
              <a:rPr lang="ja-JP" altLang="en-US" sz="2000" dirty="0">
                <a:solidFill>
                  <a:srgbClr val="FF0000"/>
                </a:solidFill>
              </a:rPr>
              <a:t>あ</a:t>
            </a:r>
            <a:r>
              <a:rPr lang="en-US" altLang="ja-JP" sz="2000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0000"/>
                </a:solidFill>
              </a:rPr>
              <a:t>column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ない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なかった</a:t>
            </a:r>
            <a:r>
              <a:rPr lang="en-US" altLang="ja-JP" sz="2000" dirty="0"/>
              <a:t>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57200" y="3276599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*～</a:t>
            </a:r>
            <a:r>
              <a:rPr lang="ja-JP" altLang="en-US" sz="2000" dirty="0"/>
              <a:t>ます、 ～ました、 ～ません、 ～ませんでした</a:t>
            </a:r>
            <a:r>
              <a:rPr lang="en-US" altLang="ja-JP" sz="2000" dirty="0"/>
              <a:t>, all follow the same conjugation rule as </a:t>
            </a:r>
            <a:r>
              <a:rPr lang="ja-JP" altLang="en-US" sz="2000" dirty="0"/>
              <a:t>～ます</a:t>
            </a:r>
            <a:r>
              <a:rPr lang="en-US" altLang="ja-JP" sz="2000" dirty="0"/>
              <a:t>.</a:t>
            </a:r>
            <a:endParaRPr lang="en-US" sz="2000" dirty="0"/>
          </a:p>
          <a:p>
            <a:r>
              <a:rPr lang="en-US" sz="2000" dirty="0" err="1"/>
              <a:t>ru</a:t>
            </a:r>
            <a:r>
              <a:rPr lang="en-US" sz="2000" dirty="0"/>
              <a:t>-verb: </a:t>
            </a:r>
            <a:r>
              <a:rPr lang="en-US" sz="2000" dirty="0">
                <a:solidFill>
                  <a:srgbClr val="FF0000"/>
                </a:solidFill>
              </a:rPr>
              <a:t>delete </a:t>
            </a:r>
            <a:r>
              <a:rPr lang="ja-JP" altLang="en-US" sz="2000" dirty="0">
                <a:solidFill>
                  <a:srgbClr val="FF0000"/>
                </a:solidFill>
              </a:rPr>
              <a:t>る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ます</a:t>
            </a:r>
            <a:r>
              <a:rPr lang="en-US" altLang="ja-JP" sz="2000" dirty="0"/>
              <a:t>.</a:t>
            </a:r>
          </a:p>
          <a:p>
            <a:r>
              <a:rPr lang="en-US" sz="2000" dirty="0"/>
              <a:t>u-verb: </a:t>
            </a:r>
            <a:r>
              <a:rPr lang="en-US" sz="2000" dirty="0">
                <a:solidFill>
                  <a:srgbClr val="FF0000"/>
                </a:solidFill>
              </a:rPr>
              <a:t>shift to </a:t>
            </a:r>
            <a:r>
              <a:rPr lang="ja-JP" altLang="en-US" sz="2000" dirty="0">
                <a:solidFill>
                  <a:srgbClr val="FF0000"/>
                </a:solidFill>
              </a:rPr>
              <a:t>い</a:t>
            </a:r>
            <a:r>
              <a:rPr lang="en-US" altLang="ja-JP" sz="2000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0000"/>
                </a:solidFill>
              </a:rPr>
              <a:t>column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ます</a:t>
            </a:r>
            <a:r>
              <a:rPr lang="en-US" altLang="ja-JP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8347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 Past tense of verbs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517376"/>
              </p:ext>
            </p:extLst>
          </p:nvPr>
        </p:nvGraphicFramePr>
        <p:xfrm>
          <a:off x="304800" y="1371600"/>
          <a:ext cx="8534399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起（お）きる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negative(colloquial)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present tense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起きないです*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起き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です*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34846"/>
              </p:ext>
            </p:extLst>
          </p:nvPr>
        </p:nvGraphicFramePr>
        <p:xfrm>
          <a:off x="304800" y="3352800"/>
          <a:ext cx="8458201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0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読（よ）む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negative(colloquial)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present tense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読みます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読みません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ないです*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読み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読みません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読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</a:t>
                      </a:r>
                      <a:r>
                        <a:rPr lang="ja-JP" altLang="en-US" sz="2000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です*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981200" y="5638800"/>
            <a:ext cx="571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/>
              <a:t>*</a:t>
            </a:r>
            <a:r>
              <a:rPr lang="en-US" sz="2000" dirty="0"/>
              <a:t>How to add </a:t>
            </a:r>
            <a:r>
              <a:rPr lang="ja-JP" altLang="en-US" sz="2000" dirty="0"/>
              <a:t>ない</a:t>
            </a:r>
            <a:r>
              <a:rPr lang="en-US" altLang="ja-JP" sz="2000" dirty="0"/>
              <a:t>/</a:t>
            </a:r>
            <a:r>
              <a:rPr lang="ja-JP" altLang="en-US" sz="2000" dirty="0"/>
              <a:t>なかった </a:t>
            </a:r>
            <a:r>
              <a:rPr lang="en-US" sz="2000" dirty="0"/>
              <a:t>form.</a:t>
            </a:r>
          </a:p>
          <a:p>
            <a:r>
              <a:rPr lang="en-US" sz="2000" dirty="0" err="1"/>
              <a:t>ru</a:t>
            </a:r>
            <a:r>
              <a:rPr lang="en-US" sz="2000" dirty="0"/>
              <a:t>-verb: </a:t>
            </a:r>
            <a:r>
              <a:rPr lang="en-US" sz="2000" dirty="0">
                <a:solidFill>
                  <a:srgbClr val="FF0000"/>
                </a:solidFill>
              </a:rPr>
              <a:t>delete </a:t>
            </a:r>
            <a:r>
              <a:rPr lang="ja-JP" altLang="en-US" sz="2000" dirty="0">
                <a:solidFill>
                  <a:srgbClr val="FF0000"/>
                </a:solidFill>
              </a:rPr>
              <a:t>る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ない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なかった</a:t>
            </a:r>
            <a:r>
              <a:rPr lang="en-US" altLang="ja-JP" sz="2000" dirty="0"/>
              <a:t>.</a:t>
            </a:r>
          </a:p>
          <a:p>
            <a:r>
              <a:rPr lang="en-US" sz="2000" dirty="0"/>
              <a:t>u-verb: </a:t>
            </a:r>
            <a:r>
              <a:rPr lang="en-US" sz="2000" dirty="0">
                <a:solidFill>
                  <a:srgbClr val="FF0000"/>
                </a:solidFill>
              </a:rPr>
              <a:t>shift to </a:t>
            </a:r>
            <a:r>
              <a:rPr lang="ja-JP" altLang="en-US" sz="2000" dirty="0">
                <a:solidFill>
                  <a:srgbClr val="FF0000"/>
                </a:solidFill>
              </a:rPr>
              <a:t>あ</a:t>
            </a:r>
            <a:r>
              <a:rPr lang="en-US" altLang="ja-JP" sz="2000" dirty="0">
                <a:solidFill>
                  <a:srgbClr val="FF0000"/>
                </a:solidFill>
              </a:rPr>
              <a:t>-</a:t>
            </a:r>
            <a:r>
              <a:rPr lang="en-US" sz="2000" dirty="0">
                <a:solidFill>
                  <a:srgbClr val="FF0000"/>
                </a:solidFill>
              </a:rPr>
              <a:t>column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add </a:t>
            </a:r>
            <a:r>
              <a:rPr lang="ja-JP" altLang="en-US" sz="2000" dirty="0">
                <a:solidFill>
                  <a:srgbClr val="FF0000"/>
                </a:solidFill>
              </a:rPr>
              <a:t>ない</a:t>
            </a:r>
            <a:r>
              <a:rPr lang="en-US" altLang="ja-JP" sz="2000" dirty="0">
                <a:solidFill>
                  <a:srgbClr val="FF0000"/>
                </a:solidFill>
              </a:rPr>
              <a:t>/</a:t>
            </a:r>
            <a:r>
              <a:rPr lang="ja-JP" altLang="en-US" sz="2000" dirty="0">
                <a:solidFill>
                  <a:srgbClr val="FF0000"/>
                </a:solidFill>
              </a:rPr>
              <a:t>なかった</a:t>
            </a:r>
            <a:r>
              <a:rPr lang="en-US" altLang="ja-JP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1925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520660"/>
              </p:ext>
            </p:extLst>
          </p:nvPr>
        </p:nvGraphicFramePr>
        <p:xfrm>
          <a:off x="304800" y="1828800"/>
          <a:ext cx="8305800" cy="160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r>
                        <a:rPr lang="ja-JP" altLang="en-US" sz="2000" u="none" strike="noStrike" dirty="0">
                          <a:effectLst/>
                        </a:rPr>
                        <a:t>する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negative(colloquial)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6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</a:t>
                      </a:r>
                      <a:r>
                        <a:rPr lang="ja-JP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57072"/>
          </a:xfrm>
        </p:spPr>
        <p:txBody>
          <a:bodyPr>
            <a:normAutofit/>
          </a:bodyPr>
          <a:lstStyle/>
          <a:p>
            <a:r>
              <a:rPr lang="en-US" b="1" dirty="0"/>
              <a:t>4 Past tense of verbs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34226"/>
              </p:ext>
            </p:extLst>
          </p:nvPr>
        </p:nvGraphicFramePr>
        <p:xfrm>
          <a:off x="228600" y="4114800"/>
          <a:ext cx="8686800" cy="1556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）る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negative(colloquial)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present tense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き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来（き）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こ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来（き）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来（き）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来（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こ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801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4428"/>
              </p:ext>
            </p:extLst>
          </p:nvPr>
        </p:nvGraphicFramePr>
        <p:xfrm>
          <a:off x="304800" y="1828800"/>
          <a:ext cx="8305800" cy="1600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8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r>
                        <a:rPr lang="ja-JP" altLang="en-US" sz="2000" u="none" strike="noStrike" dirty="0">
                          <a:effectLst/>
                        </a:rPr>
                        <a:t>ある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negative(colloquial)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6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～あります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～ありません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ない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～あり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～あり</a:t>
                      </a:r>
                      <a:r>
                        <a:rPr lang="ja-JP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～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57072"/>
          </a:xfrm>
        </p:spPr>
        <p:txBody>
          <a:bodyPr>
            <a:normAutofit/>
          </a:bodyPr>
          <a:lstStyle/>
          <a:p>
            <a:r>
              <a:rPr lang="en-US" b="1" dirty="0"/>
              <a:t>4 Past tense of verbs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053681"/>
              </p:ext>
            </p:extLst>
          </p:nvPr>
        </p:nvGraphicFramePr>
        <p:xfrm>
          <a:off x="228600" y="4114800"/>
          <a:ext cx="8686800" cy="1556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7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いる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negative(colloquial)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7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past tense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ました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effectLst/>
                        </a:rPr>
                        <a:t>ません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194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 Past tense of verbs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209800"/>
            <a:ext cx="7408333" cy="3450696"/>
          </a:xfrm>
        </p:spPr>
        <p:txBody>
          <a:bodyPr/>
          <a:lstStyle/>
          <a:p>
            <a:r>
              <a:rPr lang="ja-JP" altLang="en-US" dirty="0"/>
              <a:t>メアリーさんは九時（くじ）ごろうちに</a:t>
            </a:r>
            <a:r>
              <a:rPr lang="ja-JP" altLang="en-US" dirty="0">
                <a:solidFill>
                  <a:srgbClr val="FF0000"/>
                </a:solidFill>
              </a:rPr>
              <a:t>帰（かえ）りました</a:t>
            </a:r>
            <a:r>
              <a:rPr lang="ja-JP" altLang="en-US" dirty="0"/>
              <a:t>。 </a:t>
            </a:r>
            <a:r>
              <a:rPr lang="en-US" dirty="0"/>
              <a:t>Mary returned home at about nine.</a:t>
            </a:r>
          </a:p>
          <a:p>
            <a:endParaRPr lang="en-US" dirty="0"/>
          </a:p>
          <a:p>
            <a:r>
              <a:rPr lang="ja-JP" altLang="en-US" dirty="0"/>
              <a:t>私（わたし）はきのう日本語（にほんご）を</a:t>
            </a:r>
            <a:r>
              <a:rPr lang="ja-JP" altLang="en-US" dirty="0">
                <a:solidFill>
                  <a:srgbClr val="FF0000"/>
                </a:solidFill>
              </a:rPr>
              <a:t>勉強（べんきょう）しませんでした</a:t>
            </a:r>
            <a:r>
              <a:rPr lang="ja-JP" altLang="en-US" dirty="0"/>
              <a:t>。 </a:t>
            </a:r>
            <a:r>
              <a:rPr lang="en-US" dirty="0"/>
              <a:t>I did not study Japanese yesterday.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3623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1" y="1905000"/>
            <a:ext cx="8458200" cy="3581400"/>
          </a:xfrm>
        </p:spPr>
        <p:txBody>
          <a:bodyPr>
            <a:normAutofit/>
          </a:bodyPr>
          <a:lstStyle/>
          <a:p>
            <a:r>
              <a:rPr lang="ja-JP" altLang="en-US" dirty="0">
                <a:highlight>
                  <a:srgbClr val="FFFF00"/>
                </a:highlight>
              </a:rPr>
              <a:t>私（わたし）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昨日（きのう）京都（きょうと）に行（い）きました。 </a:t>
            </a:r>
            <a:r>
              <a:rPr lang="en-US" dirty="0"/>
              <a:t>I went to Kyoto yesterday.</a:t>
            </a:r>
          </a:p>
          <a:p>
            <a:r>
              <a:rPr lang="ja-JP" altLang="en-US" dirty="0">
                <a:highlight>
                  <a:srgbClr val="FFFF00"/>
                </a:highlight>
              </a:rPr>
              <a:t>山下（やました）先生（せんせい）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昨日（きのう）京都（きょうと）に行（い）きました。 </a:t>
            </a:r>
            <a:r>
              <a:rPr lang="en-US" dirty="0"/>
              <a:t>Professor Yamashita went to Kyoto yesterday, too.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も　</a:t>
            </a:r>
            <a:r>
              <a:rPr lang="en-US" dirty="0"/>
              <a:t>shares a </a:t>
            </a:r>
            <a:r>
              <a:rPr lang="en-US" dirty="0">
                <a:solidFill>
                  <a:srgbClr val="FF0000"/>
                </a:solidFill>
              </a:rPr>
              <a:t>common attribute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28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524000"/>
            <a:ext cx="8077201" cy="4495800"/>
          </a:xfrm>
        </p:spPr>
        <p:txBody>
          <a:bodyPr>
            <a:normAutofit/>
          </a:bodyPr>
          <a:lstStyle/>
          <a:p>
            <a:r>
              <a:rPr lang="ja-JP" altLang="en-US" dirty="0"/>
              <a:t>メアリーさんは</a:t>
            </a:r>
            <a:r>
              <a:rPr lang="ja-JP" altLang="en-US" dirty="0">
                <a:highlight>
                  <a:srgbClr val="FFFF00"/>
                </a:highlight>
              </a:rPr>
              <a:t>靴（くつ）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買（か）いました。 </a:t>
            </a:r>
            <a:r>
              <a:rPr lang="en-US" dirty="0"/>
              <a:t>Mary bought shoes.</a:t>
            </a:r>
          </a:p>
          <a:p>
            <a:r>
              <a:rPr lang="ja-JP" altLang="en-US" dirty="0"/>
              <a:t>メアリーさんは</a:t>
            </a:r>
            <a:r>
              <a:rPr lang="ja-JP" altLang="en-US" dirty="0">
                <a:highlight>
                  <a:srgbClr val="FFFF00"/>
                </a:highlight>
              </a:rPr>
              <a:t>かばん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買（か）いました。 </a:t>
            </a:r>
            <a:r>
              <a:rPr lang="en-US" dirty="0"/>
              <a:t>Mary bought a bag, too.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 </a:t>
            </a:r>
            <a:r>
              <a:rPr lang="en-US" dirty="0"/>
              <a:t>directly marks an item </a:t>
            </a:r>
            <a:r>
              <a:rPr lang="en-US" dirty="0">
                <a:solidFill>
                  <a:srgbClr val="FF0000"/>
                </a:solidFill>
              </a:rPr>
              <a:t>on the list</a:t>
            </a:r>
            <a:r>
              <a:rPr lang="en-US" dirty="0"/>
              <a:t> of things </a:t>
            </a:r>
          </a:p>
          <a:p>
            <a:r>
              <a:rPr lang="ja-JP" altLang="en-US" dirty="0"/>
              <a:t>も </a:t>
            </a:r>
            <a:r>
              <a:rPr lang="en-US" dirty="0"/>
              <a:t>replaces the particles </a:t>
            </a:r>
            <a:r>
              <a:rPr lang="ja-JP" altLang="en-US" dirty="0"/>
              <a:t>は </a:t>
            </a:r>
            <a:r>
              <a:rPr lang="en-US" altLang="ja-JP" dirty="0"/>
              <a:t>, </a:t>
            </a:r>
            <a:r>
              <a:rPr lang="ja-JP" altLang="en-US" dirty="0"/>
              <a:t>が </a:t>
            </a:r>
            <a:r>
              <a:rPr lang="en-US" altLang="ja-JP" dirty="0"/>
              <a:t>, </a:t>
            </a:r>
            <a:r>
              <a:rPr lang="en-US" dirty="0"/>
              <a:t>or </a:t>
            </a:r>
            <a:r>
              <a:rPr lang="ja-JP" altLang="en-US" dirty="0"/>
              <a:t>を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44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905000"/>
            <a:ext cx="8000999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私（わたし）は先週（せんしゅう）</a:t>
            </a:r>
            <a:r>
              <a:rPr lang="ja-JP" altLang="en-US" dirty="0">
                <a:highlight>
                  <a:srgbClr val="FFFF00"/>
                </a:highlight>
              </a:rPr>
              <a:t>京都（きょうと）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行（い）きました。</a:t>
            </a:r>
            <a:r>
              <a:rPr lang="ja-JP" altLang="en-US" dirty="0">
                <a:highlight>
                  <a:srgbClr val="FFFF00"/>
                </a:highlight>
              </a:rPr>
              <a:t>大阪（おおさか）</a:t>
            </a:r>
            <a:r>
              <a:rPr lang="ja-JP" altLang="en-US" u="sng" dirty="0">
                <a:solidFill>
                  <a:srgbClr val="FF0000"/>
                </a:solidFill>
              </a:rPr>
              <a:t>にも</a:t>
            </a:r>
            <a:r>
              <a:rPr lang="ja-JP" altLang="en-US" dirty="0"/>
              <a:t>行（い）きました。</a:t>
            </a:r>
            <a:r>
              <a:rPr lang="en-US" dirty="0"/>
              <a:t>I went to Kyoto last week. I went to Osaka, too.</a:t>
            </a:r>
          </a:p>
          <a:p>
            <a:r>
              <a:rPr lang="ja-JP" altLang="en-US" dirty="0"/>
              <a:t>ロバートさんは</a:t>
            </a:r>
            <a:r>
              <a:rPr lang="ja-JP" altLang="en-US" dirty="0">
                <a:highlight>
                  <a:srgbClr val="FFFF00"/>
                </a:highlight>
              </a:rPr>
              <a:t>土曜日（どようび）</a:t>
            </a:r>
            <a:r>
              <a:rPr lang="ja-JP" altLang="en-US" dirty="0"/>
              <a:t>にパーティー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行（い）きました。</a:t>
            </a:r>
            <a:r>
              <a:rPr lang="ja-JP" altLang="en-US" dirty="0">
                <a:highlight>
                  <a:srgbClr val="FFFF00"/>
                </a:highlight>
              </a:rPr>
              <a:t>日曜日（にちようび）</a:t>
            </a:r>
            <a:r>
              <a:rPr lang="ja-JP" altLang="en-US" u="sng" dirty="0">
                <a:solidFill>
                  <a:srgbClr val="FF0000"/>
                </a:solidFill>
              </a:rPr>
              <a:t>にも</a:t>
            </a:r>
            <a:r>
              <a:rPr lang="ja-JP" altLang="en-US" dirty="0"/>
              <a:t>パーティーに行（い）きました。</a:t>
            </a:r>
            <a:r>
              <a:rPr lang="en-US" dirty="0"/>
              <a:t>Robert went to a party on Saturday. He went to a party on Sunday, too.</a:t>
            </a:r>
          </a:p>
          <a:p>
            <a:endParaRPr lang="en-US" dirty="0"/>
          </a:p>
          <a:p>
            <a:r>
              <a:rPr lang="en-US" dirty="0"/>
              <a:t>when you go to </a:t>
            </a:r>
            <a:r>
              <a:rPr lang="en-US" dirty="0">
                <a:solidFill>
                  <a:srgbClr val="FF0000"/>
                </a:solidFill>
              </a:rPr>
              <a:t>two places</a:t>
            </a:r>
            <a:r>
              <a:rPr lang="en-US" dirty="0"/>
              <a:t>, do something on </a:t>
            </a:r>
            <a:r>
              <a:rPr lang="en-US" dirty="0">
                <a:solidFill>
                  <a:srgbClr val="FF0000"/>
                </a:solidFill>
              </a:rPr>
              <a:t>two different occasions</a:t>
            </a:r>
            <a:r>
              <a:rPr lang="en-US" dirty="0"/>
              <a:t>, and so forth, use </a:t>
            </a:r>
            <a:r>
              <a:rPr lang="ja-JP" altLang="en-US" dirty="0">
                <a:solidFill>
                  <a:srgbClr val="FF0000"/>
                </a:solidFill>
              </a:rPr>
              <a:t>にも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1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4678363"/>
          </a:xfrm>
        </p:spPr>
        <p:txBody>
          <a:bodyPr>
            <a:normAutofit/>
          </a:bodyPr>
          <a:lstStyle/>
          <a:p>
            <a:r>
              <a:rPr lang="en-US" dirty="0"/>
              <a:t>I went to Kyoto last week. I went to Osaka, too.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/>
              <a:t>私（わたし）は先週（せんしゅう）京都（きょうと）に行（い）きました。</a:t>
            </a:r>
            <a:endParaRPr lang="en-US" altLang="ja-JP" dirty="0"/>
          </a:p>
          <a:p>
            <a:r>
              <a:rPr lang="en-US" altLang="ja-JP" dirty="0"/>
              <a:t>1. </a:t>
            </a:r>
            <a:r>
              <a:rPr lang="en-US" altLang="ja-JP" dirty="0">
                <a:solidFill>
                  <a:srgbClr val="FF0000"/>
                </a:solidFill>
              </a:rPr>
              <a:t>copy </a:t>
            </a:r>
            <a:r>
              <a:rPr lang="en-US" altLang="ja-JP" dirty="0"/>
              <a:t>the original sentence</a:t>
            </a:r>
          </a:p>
          <a:p>
            <a:pPr lvl="1"/>
            <a:r>
              <a:rPr lang="ja-JP" altLang="en-US" dirty="0"/>
              <a:t>私（わたし）は先週（せんしゅう）京都（きょうと）に行（い）きました。</a:t>
            </a:r>
            <a:endParaRPr lang="en-US" altLang="ja-JP" dirty="0"/>
          </a:p>
          <a:p>
            <a:r>
              <a:rPr lang="en-US" altLang="ja-JP" dirty="0"/>
              <a:t>2. </a:t>
            </a:r>
            <a:r>
              <a:rPr lang="en-US" altLang="ja-JP" dirty="0">
                <a:solidFill>
                  <a:srgbClr val="FF0000"/>
                </a:solidFill>
              </a:rPr>
              <a:t>replace</a:t>
            </a:r>
            <a:r>
              <a:rPr lang="en-US" altLang="ja-JP" dirty="0"/>
              <a:t> the word with new information</a:t>
            </a:r>
          </a:p>
          <a:p>
            <a:pPr lvl="1"/>
            <a:r>
              <a:rPr lang="ja-JP" altLang="en-US" dirty="0"/>
              <a:t>私（わたし）は先週（せんしゅう）</a:t>
            </a:r>
            <a:r>
              <a:rPr lang="ja-JP" altLang="en-US" dirty="0">
                <a:solidFill>
                  <a:srgbClr val="FF0000"/>
                </a:solidFill>
              </a:rPr>
              <a:t>大阪（おおさか）</a:t>
            </a:r>
            <a:r>
              <a:rPr lang="ja-JP" altLang="en-US" dirty="0"/>
              <a:t>に行（い）きました。</a:t>
            </a:r>
            <a:endParaRPr lang="en-US" altLang="ja-JP" dirty="0"/>
          </a:p>
          <a:p>
            <a:r>
              <a:rPr lang="en-US" altLang="ja-JP" dirty="0"/>
              <a:t>3. </a:t>
            </a:r>
            <a:r>
              <a:rPr lang="en-US" altLang="ja-JP" dirty="0">
                <a:solidFill>
                  <a:srgbClr val="FF0000"/>
                </a:solidFill>
              </a:rPr>
              <a:t>Add</a:t>
            </a:r>
            <a:r>
              <a:rPr lang="ja-JP" altLang="en-US" dirty="0">
                <a:solidFill>
                  <a:srgbClr val="FF0000"/>
                </a:solidFill>
              </a:rPr>
              <a:t>も </a:t>
            </a:r>
            <a:r>
              <a:rPr lang="en-US" altLang="ja-JP" dirty="0">
                <a:solidFill>
                  <a:schemeClr val="tx1"/>
                </a:solidFill>
              </a:rPr>
              <a:t>to the new information, and</a:t>
            </a:r>
            <a:r>
              <a:rPr lang="en-US" altLang="ja-JP" dirty="0">
                <a:solidFill>
                  <a:srgbClr val="FF0000"/>
                </a:solidFill>
              </a:rPr>
              <a:t> check the particle</a:t>
            </a:r>
            <a:r>
              <a:rPr lang="en-US" altLang="ja-JP" dirty="0">
                <a:solidFill>
                  <a:schemeClr val="tx1"/>
                </a:solidFill>
              </a:rPr>
              <a:t> (if it’s </a:t>
            </a:r>
            <a:r>
              <a:rPr lang="ja-JP" altLang="en-US" dirty="0"/>
              <a:t>は </a:t>
            </a:r>
            <a:r>
              <a:rPr lang="en-US" altLang="ja-JP" dirty="0"/>
              <a:t>, </a:t>
            </a:r>
            <a:r>
              <a:rPr lang="ja-JP" altLang="en-US" dirty="0"/>
              <a:t>が </a:t>
            </a:r>
            <a:r>
              <a:rPr lang="en-US" altLang="ja-JP" dirty="0"/>
              <a:t>, </a:t>
            </a:r>
            <a:r>
              <a:rPr lang="en-US" dirty="0"/>
              <a:t>or </a:t>
            </a:r>
            <a:r>
              <a:rPr lang="ja-JP" altLang="en-US" dirty="0"/>
              <a:t>を</a:t>
            </a:r>
            <a:r>
              <a:rPr lang="en-US" altLang="ja-JP" dirty="0"/>
              <a:t>, </a:t>
            </a:r>
            <a:r>
              <a:rPr lang="en-US" dirty="0"/>
              <a:t>replace it, if it is others , keep it.)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私（わたし）は先週（せんしゅう）</a:t>
            </a:r>
            <a:r>
              <a:rPr lang="ja-JP" altLang="en-US" dirty="0">
                <a:solidFill>
                  <a:srgbClr val="FF0000"/>
                </a:solidFill>
              </a:rPr>
              <a:t>大阪（おおさか）</a:t>
            </a:r>
            <a:r>
              <a:rPr lang="ja-JP" altLang="en-US" u="sng" dirty="0">
                <a:solidFill>
                  <a:srgbClr val="00B0F0"/>
                </a:solidFill>
              </a:rPr>
              <a:t>に</a:t>
            </a:r>
            <a:r>
              <a:rPr lang="ja-JP" altLang="en-US" u="sng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行（い）きました。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077200" cy="880872"/>
          </a:xfrm>
        </p:spPr>
        <p:txBody>
          <a:bodyPr>
            <a:normAutofit fontScale="90000"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も</a:t>
            </a:r>
            <a:br>
              <a:rPr lang="en-US" altLang="ja-JP" b="1" dirty="0"/>
            </a:br>
            <a:r>
              <a:rPr lang="en-US" altLang="ja-JP" sz="2400" dirty="0"/>
              <a:t>Easy way to make a </a:t>
            </a:r>
            <a:r>
              <a:rPr lang="ja-JP" altLang="en-US" sz="2400" dirty="0">
                <a:solidFill>
                  <a:srgbClr val="FF0000"/>
                </a:solidFill>
              </a:rPr>
              <a:t>も</a:t>
            </a:r>
            <a:r>
              <a:rPr lang="ja-JP" altLang="en-US" sz="2400" dirty="0">
                <a:solidFill>
                  <a:schemeClr val="tx1"/>
                </a:solidFill>
              </a:rPr>
              <a:t> </a:t>
            </a:r>
            <a:r>
              <a:rPr lang="en-US" altLang="ja-JP" sz="2400" dirty="0">
                <a:solidFill>
                  <a:schemeClr val="bg1"/>
                </a:solidFill>
              </a:rPr>
              <a:t>sentence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996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46237"/>
            <a:ext cx="8458200" cy="4678363"/>
          </a:xfrm>
        </p:spPr>
        <p:txBody>
          <a:bodyPr>
            <a:normAutofit/>
          </a:bodyPr>
          <a:lstStyle/>
          <a:p>
            <a:r>
              <a:rPr lang="ja-JP" altLang="en-US" dirty="0"/>
              <a:t>私（わたし）は先週（せんしゅう）</a:t>
            </a:r>
            <a:r>
              <a:rPr lang="ja-JP" altLang="en-US" u="sng" dirty="0"/>
              <a:t>京都（きょうと）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行（い）きました。</a:t>
            </a:r>
            <a:r>
              <a:rPr lang="en-US" dirty="0"/>
              <a:t>I went to Kyoto last week. </a:t>
            </a:r>
          </a:p>
          <a:p>
            <a:pPr lvl="1"/>
            <a:r>
              <a:rPr lang="ja-JP" altLang="en-US" dirty="0"/>
              <a:t>私（わたし）は先週（せんしゅう）</a:t>
            </a:r>
            <a:r>
              <a:rPr lang="ja-JP" altLang="en-US" dirty="0">
                <a:solidFill>
                  <a:srgbClr val="FF0000"/>
                </a:solidFill>
              </a:rPr>
              <a:t>大阪（おおさか）</a:t>
            </a:r>
            <a:r>
              <a:rPr lang="ja-JP" altLang="en-US" u="sng" dirty="0">
                <a:solidFill>
                  <a:srgbClr val="00B0F0"/>
                </a:solidFill>
              </a:rPr>
              <a:t>に</a:t>
            </a:r>
            <a:r>
              <a:rPr lang="ja-JP" altLang="en-US" u="sng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行（い）きました。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= </a:t>
            </a:r>
            <a:r>
              <a:rPr lang="ja-JP" altLang="en-US" dirty="0">
                <a:solidFill>
                  <a:srgbClr val="FF0000"/>
                </a:solidFill>
              </a:rPr>
              <a:t>大阪（おおさか）</a:t>
            </a:r>
            <a:r>
              <a:rPr lang="ja-JP" altLang="en-US" u="sng" dirty="0">
                <a:solidFill>
                  <a:srgbClr val="00B0F0"/>
                </a:solidFill>
              </a:rPr>
              <a:t>に</a:t>
            </a:r>
            <a:r>
              <a:rPr lang="ja-JP" altLang="en-US" u="sng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行（い）きました。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 went to Osaka, too.</a:t>
            </a:r>
          </a:p>
          <a:p>
            <a:pPr lvl="1"/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u="sng" dirty="0"/>
              <a:t>私（わたし）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先週（せんしゅう）京都（きょうと）に行（い）きました。</a:t>
            </a:r>
            <a:r>
              <a:rPr lang="en-US" dirty="0"/>
              <a:t> I went to Kyoto last week. 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大阪（おおさか）</a:t>
            </a:r>
            <a:r>
              <a:rPr lang="ja-JP" altLang="en-US" u="sng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行（い）きました。</a:t>
            </a:r>
            <a:br>
              <a:rPr lang="en-US" altLang="ja-JP" dirty="0"/>
            </a:br>
            <a:r>
              <a:rPr lang="en-US" altLang="ja-JP" dirty="0"/>
              <a:t>A person named</a:t>
            </a:r>
            <a:r>
              <a:rPr lang="ja-JP" altLang="en-US" dirty="0">
                <a:solidFill>
                  <a:schemeClr val="tx1"/>
                </a:solidFill>
              </a:rPr>
              <a:t>大阪 </a:t>
            </a:r>
            <a:r>
              <a:rPr lang="en-US" altLang="ja-JP" dirty="0">
                <a:solidFill>
                  <a:schemeClr val="tx1"/>
                </a:solidFill>
              </a:rPr>
              <a:t>went to </a:t>
            </a:r>
            <a:r>
              <a:rPr lang="en-US" dirty="0"/>
              <a:t>Kyoto too last week. </a:t>
            </a:r>
            <a:endParaRPr lang="en-US" altLang="ja-JP" dirty="0"/>
          </a:p>
          <a:p>
            <a:pPr lvl="1"/>
            <a:endParaRPr lang="en-US" altLang="ja-JP" dirty="0">
              <a:solidFill>
                <a:schemeClr val="tx1"/>
              </a:solidFill>
            </a:endParaRPr>
          </a:p>
          <a:p>
            <a:pPr lvl="1"/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077200" cy="880872"/>
          </a:xfrm>
        </p:spPr>
        <p:txBody>
          <a:bodyPr>
            <a:normAutofit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も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8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98637"/>
            <a:ext cx="7814733" cy="4602163"/>
          </a:xfrm>
        </p:spPr>
        <p:txBody>
          <a:bodyPr>
            <a:normAutofit/>
          </a:bodyPr>
          <a:lstStyle/>
          <a:p>
            <a:r>
              <a:rPr lang="ja-JP" altLang="en-US" u="sng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あります。</a:t>
            </a:r>
            <a:r>
              <a:rPr lang="en-US" dirty="0"/>
              <a:t>There is a McDonald's over there. </a:t>
            </a:r>
          </a:p>
          <a:p>
            <a:endParaRPr lang="en-US" dirty="0"/>
          </a:p>
          <a:p>
            <a:r>
              <a:rPr lang="en-US" dirty="0"/>
              <a:t>1. the </a:t>
            </a:r>
            <a:r>
              <a:rPr lang="en-US" dirty="0">
                <a:solidFill>
                  <a:srgbClr val="FF0000"/>
                </a:solidFill>
              </a:rPr>
              <a:t>place description</a:t>
            </a:r>
            <a:r>
              <a:rPr lang="en-US" dirty="0"/>
              <a:t> usually comes at the </a:t>
            </a:r>
            <a:r>
              <a:rPr lang="en-US" dirty="0">
                <a:solidFill>
                  <a:srgbClr val="FF0000"/>
                </a:solidFill>
              </a:rPr>
              <a:t>beginning</a:t>
            </a:r>
            <a:r>
              <a:rPr lang="en-US" dirty="0"/>
              <a:t> of the sentence.</a:t>
            </a:r>
          </a:p>
          <a:p>
            <a:r>
              <a:rPr lang="en-US" dirty="0"/>
              <a:t>2. it calls for the particle 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en-US" altLang="ja-JP" dirty="0"/>
              <a:t>, </a:t>
            </a:r>
            <a:r>
              <a:rPr lang="en-US" dirty="0"/>
              <a:t>rather than </a:t>
            </a:r>
            <a:r>
              <a:rPr lang="ja-JP" altLang="en-US" dirty="0"/>
              <a:t>で</a:t>
            </a:r>
            <a:r>
              <a:rPr lang="en-US" altLang="ja-JP" dirty="0"/>
              <a:t>, </a:t>
            </a:r>
            <a:r>
              <a:rPr lang="en-US" dirty="0"/>
              <a:t>for the place description. </a:t>
            </a:r>
          </a:p>
          <a:p>
            <a:r>
              <a:rPr lang="en-US" dirty="0"/>
              <a:t>3. the thing description is usually followed by the particle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en-US" altLang="ja-JP" dirty="0"/>
              <a:t>, </a:t>
            </a:r>
            <a:r>
              <a:rPr lang="en-US" dirty="0"/>
              <a:t>rather than </a:t>
            </a:r>
            <a:r>
              <a:rPr lang="ja-JP" altLang="en-US" dirty="0"/>
              <a:t>は 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4.</a:t>
            </a:r>
            <a:r>
              <a:rPr lang="en-US" dirty="0"/>
              <a:t> negative form, </a:t>
            </a:r>
            <a:r>
              <a:rPr lang="ja-JP" altLang="en-US" dirty="0">
                <a:solidFill>
                  <a:srgbClr val="FF0000"/>
                </a:solidFill>
              </a:rPr>
              <a:t>ないです </a:t>
            </a:r>
            <a:r>
              <a:rPr lang="en-US" altLang="ja-JP" dirty="0">
                <a:solidFill>
                  <a:srgbClr val="FF0000"/>
                </a:solidFill>
              </a:rPr>
              <a:t>/</a:t>
            </a:r>
            <a:r>
              <a:rPr lang="ja-JP" altLang="en-US" dirty="0">
                <a:solidFill>
                  <a:srgbClr val="FF0000"/>
                </a:solidFill>
              </a:rPr>
              <a:t> ありません </a:t>
            </a:r>
          </a:p>
          <a:p>
            <a:endParaRPr lang="ja-JP" alt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457941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4678363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メアリーさんはそこでたけしさんを</a:t>
            </a:r>
            <a:r>
              <a:rPr lang="ja-JP" altLang="en-US" dirty="0">
                <a:solidFill>
                  <a:srgbClr val="FF0000"/>
                </a:solidFill>
              </a:rPr>
              <a:t>一時間（いちじかん）</a:t>
            </a:r>
            <a:r>
              <a:rPr lang="ja-JP" altLang="en-US" dirty="0"/>
              <a:t>待（ま）ちました。</a:t>
            </a:r>
            <a:r>
              <a:rPr lang="en-US" dirty="0"/>
              <a:t>Mary waited for Takeshi there for an hour.</a:t>
            </a:r>
          </a:p>
          <a:p>
            <a:r>
              <a:rPr lang="en-US" dirty="0">
                <a:solidFill>
                  <a:srgbClr val="FF0000"/>
                </a:solidFill>
              </a:rPr>
              <a:t>The duration of an activity</a:t>
            </a:r>
            <a:r>
              <a:rPr lang="en-US" dirty="0"/>
              <a:t> is expressed with a bare noun</a:t>
            </a:r>
          </a:p>
          <a:p>
            <a:endParaRPr lang="en-US" dirty="0"/>
          </a:p>
          <a:p>
            <a:r>
              <a:rPr lang="ja-JP" altLang="en-US" dirty="0"/>
              <a:t>私（わたし）は昨日（きのう）日本語（にほんご）を</a:t>
            </a:r>
            <a:r>
              <a:rPr lang="ja-JP" altLang="en-US" dirty="0">
                <a:solidFill>
                  <a:srgbClr val="FF0000"/>
                </a:solidFill>
              </a:rPr>
              <a:t>三時間（さんじかん）</a:t>
            </a:r>
            <a:r>
              <a:rPr lang="ja-JP" altLang="en-US" dirty="0">
                <a:solidFill>
                  <a:srgbClr val="00B0F0"/>
                </a:solidFill>
              </a:rPr>
              <a:t>ぐらい</a:t>
            </a:r>
            <a:r>
              <a:rPr lang="ja-JP" altLang="en-US" dirty="0"/>
              <a:t>勉強（べんきょう）しました。</a:t>
            </a:r>
            <a:r>
              <a:rPr lang="en-US" dirty="0"/>
              <a:t>I studied Japanese for about three hours yesterday.</a:t>
            </a:r>
          </a:p>
          <a:p>
            <a:r>
              <a:rPr lang="en-US" dirty="0"/>
              <a:t>For an approximate measurement, you can add </a:t>
            </a:r>
            <a:r>
              <a:rPr lang="ja-JP" altLang="en-US" dirty="0"/>
              <a:t>ぐらい </a:t>
            </a:r>
            <a:r>
              <a:rPr lang="en-US" dirty="0"/>
              <a:t>after ~ </a:t>
            </a:r>
            <a:r>
              <a:rPr lang="ja-JP" altLang="en-US" dirty="0"/>
              <a:t>時間 </a:t>
            </a:r>
            <a:r>
              <a:rPr lang="en-US" altLang="ja-JP" dirty="0"/>
              <a:t>.</a:t>
            </a:r>
          </a:p>
          <a:p>
            <a:endParaRPr lang="en-US" dirty="0"/>
          </a:p>
          <a:p>
            <a:r>
              <a:rPr lang="ja-JP" altLang="en-US" dirty="0"/>
              <a:t>昨日（きのう）</a:t>
            </a:r>
            <a:r>
              <a:rPr lang="ja-JP" altLang="en-US" dirty="0">
                <a:solidFill>
                  <a:srgbClr val="FF0000"/>
                </a:solidFill>
              </a:rPr>
              <a:t>七時間（しちじかん）</a:t>
            </a:r>
            <a:r>
              <a:rPr lang="ja-JP" altLang="en-US" dirty="0">
                <a:solidFill>
                  <a:srgbClr val="00B0F0"/>
                </a:solidFill>
              </a:rPr>
              <a:t>半（はん）</a:t>
            </a:r>
            <a:r>
              <a:rPr lang="ja-JP" altLang="en-US" dirty="0"/>
              <a:t>寝（ね）ました。</a:t>
            </a:r>
            <a:r>
              <a:rPr lang="en-US" altLang="ja-JP" dirty="0"/>
              <a:t>(</a:t>
            </a:r>
            <a:r>
              <a:rPr lang="en-US" dirty="0"/>
              <a:t>I) slept for seven and a half hours last night.</a:t>
            </a:r>
          </a:p>
          <a:p>
            <a:r>
              <a:rPr lang="en-US" dirty="0"/>
              <a:t>To say one hour and a half, you can add </a:t>
            </a:r>
            <a:r>
              <a:rPr lang="ja-JP" altLang="en-US" dirty="0"/>
              <a:t>半 </a:t>
            </a:r>
            <a:r>
              <a:rPr lang="en-US" dirty="0"/>
              <a:t>immediately after ~ </a:t>
            </a:r>
            <a:r>
              <a:rPr lang="ja-JP" altLang="en-US" dirty="0"/>
              <a:t>時間 </a:t>
            </a:r>
            <a:r>
              <a:rPr lang="en-US" altLang="ja-JP" dirty="0"/>
              <a:t>.</a:t>
            </a:r>
          </a:p>
          <a:p>
            <a:endParaRPr lang="en-US" dirty="0"/>
          </a:p>
          <a:p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/>
          </a:bodyPr>
          <a:lstStyle/>
          <a:p>
            <a:r>
              <a:rPr lang="en-US" altLang="ja-JP" b="1" dirty="0"/>
              <a:t>6 </a:t>
            </a:r>
            <a:r>
              <a:rPr lang="ja-JP" altLang="en-US" b="1" dirty="0"/>
              <a:t>一時間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89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735401"/>
              </p:ext>
            </p:extLst>
          </p:nvPr>
        </p:nvGraphicFramePr>
        <p:xfrm>
          <a:off x="304800" y="1752600"/>
          <a:ext cx="8458199" cy="3356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111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～時</a:t>
                      </a:r>
                      <a:r>
                        <a:rPr lang="en-US" altLang="ja-JP" sz="2400" u="none" strike="noStrike" dirty="0">
                          <a:effectLst/>
                        </a:rPr>
                        <a:t>(</a:t>
                      </a:r>
                      <a:r>
                        <a:rPr lang="ja-JP" altLang="en-US" sz="2400" u="none" strike="noStrike" dirty="0">
                          <a:effectLst/>
                        </a:rPr>
                        <a:t>じ</a:t>
                      </a:r>
                      <a:r>
                        <a:rPr lang="en-US" altLang="ja-JP" sz="2400" u="none" strike="noStrike" dirty="0">
                          <a:effectLst/>
                        </a:rPr>
                        <a:t>)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~ o'clock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one o'clock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111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～ごろ（に）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around ~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一時ごろ（に）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around one o'clock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111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～時間（じかん）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~ hour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one hour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111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～ぐらい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about ~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一時間ぐらい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about one hour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83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～半（はん）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half an hour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一時半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1:30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083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一時間半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one and a half hours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6 </a:t>
            </a:r>
            <a:r>
              <a:rPr lang="ja-JP" altLang="en-US" b="1" dirty="0"/>
              <a:t>一時間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1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2133600"/>
            <a:ext cx="8077200" cy="3992563"/>
          </a:xfrm>
        </p:spPr>
        <p:txBody>
          <a:bodyPr>
            <a:normAutofit/>
          </a:bodyPr>
          <a:lstStyle/>
          <a:p>
            <a:r>
              <a:rPr lang="ja-JP" altLang="en-US" dirty="0"/>
              <a:t>私（わたし）は京都（きょうと）で写真（しゃしん）を</a:t>
            </a:r>
            <a:r>
              <a:rPr lang="ja-JP" altLang="en-US" dirty="0">
                <a:solidFill>
                  <a:srgbClr val="FF0000"/>
                </a:solidFill>
              </a:rPr>
              <a:t>たくさん</a:t>
            </a:r>
            <a:r>
              <a:rPr lang="ja-JP" altLang="en-US" u="sng" dirty="0"/>
              <a:t>撮（と）りました</a:t>
            </a:r>
            <a:r>
              <a:rPr lang="ja-JP" altLang="en-US" dirty="0"/>
              <a:t>。 </a:t>
            </a:r>
            <a:r>
              <a:rPr lang="en-US" altLang="ja-JP" dirty="0"/>
              <a:t>I took many pictures in Kyoto.</a:t>
            </a:r>
          </a:p>
          <a:p>
            <a:r>
              <a:rPr lang="ja-JP" altLang="en-US" dirty="0"/>
              <a:t>私は京都で</a:t>
            </a:r>
            <a:r>
              <a:rPr lang="ja-JP" altLang="en-US" dirty="0">
                <a:solidFill>
                  <a:srgbClr val="FF0000"/>
                </a:solidFill>
              </a:rPr>
              <a:t>たくさん</a:t>
            </a:r>
            <a:r>
              <a:rPr lang="ja-JP" altLang="en-US" u="sng" dirty="0"/>
              <a:t>写真を撮りました</a:t>
            </a:r>
            <a:r>
              <a:rPr lang="ja-JP" altLang="en-US" dirty="0"/>
              <a:t>。</a:t>
            </a:r>
          </a:p>
          <a:p>
            <a:r>
              <a:rPr lang="ja-JP" altLang="en-US" dirty="0"/>
              <a:t>私は京都で</a:t>
            </a:r>
            <a:r>
              <a:rPr lang="ja-JP" altLang="en-US" dirty="0">
                <a:solidFill>
                  <a:srgbClr val="FF0000"/>
                </a:solidFill>
              </a:rPr>
              <a:t>たくさんの</a:t>
            </a:r>
            <a:r>
              <a:rPr lang="ja-JP" altLang="en-US" u="sng" dirty="0"/>
              <a:t>写真</a:t>
            </a:r>
            <a:r>
              <a:rPr lang="ja-JP" altLang="en-US" dirty="0"/>
              <a:t>を撮りました。</a:t>
            </a:r>
          </a:p>
          <a:p>
            <a:endParaRPr lang="en-US" dirty="0"/>
          </a:p>
          <a:p>
            <a:r>
              <a:rPr lang="ja-JP" altLang="en-US" dirty="0"/>
              <a:t>野菜（やさい）を</a:t>
            </a:r>
            <a:r>
              <a:rPr lang="ja-JP" altLang="en-US" dirty="0">
                <a:solidFill>
                  <a:srgbClr val="FF0000"/>
                </a:solidFill>
              </a:rPr>
              <a:t>たくさん</a:t>
            </a:r>
            <a:r>
              <a:rPr lang="ja-JP" altLang="en-US" u="sng" dirty="0"/>
              <a:t>食（た）べました</a:t>
            </a:r>
            <a:r>
              <a:rPr lang="ja-JP" altLang="en-US" dirty="0"/>
              <a:t>。 </a:t>
            </a:r>
            <a:r>
              <a:rPr lang="en-US" altLang="ja-JP" dirty="0"/>
              <a:t>I ate a lot of vegetables.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たくさん</a:t>
            </a:r>
            <a:r>
              <a:rPr lang="ja-JP" altLang="en-US" u="sng" dirty="0"/>
              <a:t>野菜を食べました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たくさんの</a:t>
            </a:r>
            <a:r>
              <a:rPr lang="ja-JP" altLang="en-US" u="sng" dirty="0"/>
              <a:t>野菜</a:t>
            </a:r>
            <a:r>
              <a:rPr lang="ja-JP" altLang="en-US" dirty="0"/>
              <a:t>を食べました。</a:t>
            </a:r>
          </a:p>
          <a:p>
            <a:endParaRPr lang="ja-JP" alt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7 </a:t>
            </a:r>
            <a:r>
              <a:rPr lang="ja-JP" altLang="en-US" b="1" dirty="0"/>
              <a:t>たくさん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47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ja-JP" altLang="en-US" dirty="0"/>
              <a:t>日本語（にほんご）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英語（えいご）を話（はな）します。 </a:t>
            </a:r>
            <a:r>
              <a:rPr lang="en-US" dirty="0"/>
              <a:t>I speak Japanese and English.</a:t>
            </a:r>
          </a:p>
          <a:p>
            <a:r>
              <a:rPr lang="ja-JP" altLang="en-US" dirty="0"/>
              <a:t>京都（きょうと）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大阪（おおさか）に行（い）きました。 </a:t>
            </a:r>
            <a:r>
              <a:rPr lang="en-US" dirty="0"/>
              <a:t>I went to Kyoto and Osaka.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connect</a:t>
            </a:r>
            <a:r>
              <a:rPr lang="en-US" dirty="0"/>
              <a:t> two nouns A and B.</a:t>
            </a:r>
            <a:r>
              <a:rPr lang="ja-JP" altLang="en-US" dirty="0"/>
              <a:t>　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Nouns only</a:t>
            </a:r>
            <a:r>
              <a:rPr lang="en-US" altLang="ja-JP" dirty="0">
                <a:highlight>
                  <a:srgbClr val="FFFF00"/>
                </a:highlight>
              </a:rPr>
              <a:t>.</a:t>
            </a:r>
          </a:p>
          <a:p>
            <a:endParaRPr lang="en-US" dirty="0"/>
          </a:p>
          <a:p>
            <a:r>
              <a:rPr lang="ja-JP" altLang="en-US" dirty="0"/>
              <a:t>メアリーさんはスーさん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韓国（かんこく）に行（い）きます。</a:t>
            </a:r>
            <a:r>
              <a:rPr lang="en-US" dirty="0"/>
              <a:t>Mary will go to Korea with Sue. </a:t>
            </a:r>
          </a:p>
          <a:p>
            <a:r>
              <a:rPr lang="ja-JP" altLang="en-US" dirty="0"/>
              <a:t>と </a:t>
            </a:r>
            <a:r>
              <a:rPr lang="en-US" dirty="0"/>
              <a:t> "</a:t>
            </a:r>
            <a:r>
              <a:rPr lang="en-US" dirty="0">
                <a:solidFill>
                  <a:srgbClr val="FF0000"/>
                </a:solidFill>
              </a:rPr>
              <a:t>together with</a:t>
            </a:r>
            <a:r>
              <a:rPr lang="en-US" dirty="0"/>
              <a:t>"; it describes with whom you do something.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8 </a:t>
            </a:r>
            <a:r>
              <a:rPr lang="ja-JP" altLang="en-US" b="1" dirty="0"/>
              <a:t>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connect</a:t>
            </a:r>
            <a:r>
              <a:rPr lang="en-US" dirty="0"/>
              <a:t> two nouns A and B.</a:t>
            </a:r>
            <a:r>
              <a:rPr lang="ja-JP" altLang="en-US" dirty="0"/>
              <a:t>　</a:t>
            </a:r>
            <a:r>
              <a:rPr lang="en-US" altLang="ja-JP" dirty="0">
                <a:solidFill>
                  <a:srgbClr val="FF0000"/>
                </a:solidFill>
                <a:highlight>
                  <a:srgbClr val="FFFF00"/>
                </a:highlight>
              </a:rPr>
              <a:t>Nouns only</a:t>
            </a:r>
            <a:r>
              <a:rPr lang="en-US" altLang="ja-JP" dirty="0">
                <a:highlight>
                  <a:srgbClr val="FFFF00"/>
                </a:highlight>
              </a:rPr>
              <a:t>.</a:t>
            </a:r>
          </a:p>
          <a:p>
            <a:r>
              <a:rPr lang="ja-JP" altLang="en-US" dirty="0"/>
              <a:t>と </a:t>
            </a:r>
            <a:r>
              <a:rPr lang="en-US" dirty="0"/>
              <a:t> "</a:t>
            </a:r>
            <a:r>
              <a:rPr lang="en-US" dirty="0">
                <a:solidFill>
                  <a:srgbClr val="FF0000"/>
                </a:solidFill>
              </a:rPr>
              <a:t>together with</a:t>
            </a:r>
            <a:r>
              <a:rPr lang="en-US" dirty="0"/>
              <a:t>"; it describes with whom you do something.</a:t>
            </a:r>
          </a:p>
          <a:p>
            <a:endParaRPr lang="en-US" dirty="0"/>
          </a:p>
          <a:p>
            <a:r>
              <a:rPr lang="ja-JP" altLang="en-US" dirty="0"/>
              <a:t>と　</a:t>
            </a:r>
            <a:r>
              <a:rPr lang="en-US" altLang="ja-JP" dirty="0"/>
              <a:t>does not equal English conjunction “</a:t>
            </a:r>
            <a:r>
              <a:rPr lang="en-US" altLang="ja-JP" dirty="0">
                <a:highlight>
                  <a:srgbClr val="FFFF00"/>
                </a:highlight>
              </a:rPr>
              <a:t>and</a:t>
            </a:r>
            <a:r>
              <a:rPr lang="en-US" altLang="ja-JP" dirty="0"/>
              <a:t>”</a:t>
            </a:r>
          </a:p>
          <a:p>
            <a:r>
              <a:rPr lang="en-US" dirty="0"/>
              <a:t>Can not connect two verbs, or two adjectives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8 </a:t>
            </a:r>
            <a:r>
              <a:rPr lang="ja-JP" altLang="en-US" b="1" dirty="0"/>
              <a:t>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41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/>
          </a:bodyPr>
          <a:lstStyle/>
          <a:p>
            <a:r>
              <a:rPr lang="en-US" b="1" dirty="0"/>
              <a:t>X </a:t>
            </a:r>
            <a:r>
              <a:rPr lang="ja-JP" altLang="en-US" b="1" dirty="0"/>
              <a:t>の前 </a:t>
            </a:r>
            <a:r>
              <a:rPr lang="en-US" altLang="ja-JP" b="1" dirty="0"/>
              <a:t>  </a:t>
            </a:r>
          </a:p>
          <a:p>
            <a:pPr lvl="1"/>
            <a:r>
              <a:rPr lang="en-US" altLang="ja-JP" b="1" dirty="0"/>
              <a:t>in front of X</a:t>
            </a:r>
          </a:p>
          <a:p>
            <a:pPr lvl="1"/>
            <a:r>
              <a:rPr lang="en-US" dirty="0"/>
              <a:t>"</a:t>
            </a:r>
            <a:r>
              <a:rPr lang="en-US" dirty="0">
                <a:solidFill>
                  <a:srgbClr val="FF0000"/>
                </a:solidFill>
              </a:rPr>
              <a:t>across (the street) </a:t>
            </a:r>
            <a:r>
              <a:rPr lang="en-US" dirty="0"/>
              <a:t>from X" or "</a:t>
            </a:r>
            <a:r>
              <a:rPr lang="en-US" dirty="0">
                <a:solidFill>
                  <a:srgbClr val="FF0000"/>
                </a:solidFill>
              </a:rPr>
              <a:t>opposite</a:t>
            </a:r>
            <a:r>
              <a:rPr lang="en-US" dirty="0"/>
              <a:t> X." </a:t>
            </a:r>
          </a:p>
          <a:p>
            <a:endParaRPr lang="en-US" altLang="ja-JP" b="1" dirty="0"/>
          </a:p>
          <a:p>
            <a:r>
              <a:rPr lang="en-US" b="1" dirty="0"/>
              <a:t>X </a:t>
            </a:r>
            <a:r>
              <a:rPr lang="ja-JP" altLang="en-US" b="1" dirty="0"/>
              <a:t>のむかい  </a:t>
            </a:r>
            <a:r>
              <a:rPr lang="en-US" dirty="0"/>
              <a:t>"</a:t>
            </a:r>
            <a:r>
              <a:rPr lang="en-US" dirty="0">
                <a:solidFill>
                  <a:srgbClr val="FF0000"/>
                </a:solidFill>
              </a:rPr>
              <a:t>across (the street) </a:t>
            </a:r>
            <a:r>
              <a:rPr lang="en-US" dirty="0"/>
              <a:t>from X" or "</a:t>
            </a:r>
            <a:r>
              <a:rPr lang="en-US" dirty="0">
                <a:solidFill>
                  <a:srgbClr val="FF0000"/>
                </a:solidFill>
              </a:rPr>
              <a:t>opposite</a:t>
            </a:r>
            <a:r>
              <a:rPr lang="en-US" dirty="0"/>
              <a:t> X."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表現（ひょうげん）ノート　 </a:t>
            </a:r>
            <a:r>
              <a:rPr lang="en-US" b="1" dirty="0"/>
              <a:t>Expression Notes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96" y="896426"/>
            <a:ext cx="2140404" cy="247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6" y="3733800"/>
            <a:ext cx="5032601" cy="232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58887" y="6274066"/>
            <a:ext cx="3467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b="1" dirty="0"/>
              <a:t>病院の</a:t>
            </a:r>
            <a:r>
              <a:rPr lang="ja-JP" altLang="en-US" sz="2000" b="1" dirty="0">
                <a:solidFill>
                  <a:srgbClr val="FF0000"/>
                </a:solidFill>
              </a:rPr>
              <a:t>むかい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will be  </a:t>
            </a:r>
            <a:r>
              <a:rPr lang="ja-JP" altLang="en-US" sz="2000" b="1" dirty="0"/>
              <a:t>郵便局</a:t>
            </a:r>
            <a:r>
              <a:rPr lang="en-US" altLang="ja-JP" sz="2000" b="1" dirty="0"/>
              <a:t>.</a:t>
            </a:r>
            <a:endParaRPr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68175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>
            <a:normAutofit/>
          </a:bodyPr>
          <a:lstStyle/>
          <a:p>
            <a:r>
              <a:rPr lang="en-US" b="1" dirty="0"/>
              <a:t>X </a:t>
            </a:r>
            <a:r>
              <a:rPr lang="ja-JP" altLang="en-US" b="1" dirty="0"/>
              <a:t>の後（うし）ろ ／</a:t>
            </a:r>
            <a:r>
              <a:rPr lang="en-US" b="1" dirty="0"/>
              <a:t>X </a:t>
            </a:r>
            <a:r>
              <a:rPr lang="ja-JP" altLang="en-US" b="1" dirty="0"/>
              <a:t>の裏（うら） </a:t>
            </a:r>
            <a:endParaRPr lang="en-US" b="1" dirty="0"/>
          </a:p>
          <a:p>
            <a:r>
              <a:rPr lang="en-US" dirty="0"/>
              <a:t>If something is </a:t>
            </a:r>
            <a:r>
              <a:rPr lang="en-US" dirty="0">
                <a:solidFill>
                  <a:srgbClr val="FF0000"/>
                </a:solidFill>
              </a:rPr>
              <a:t>behind X</a:t>
            </a:r>
            <a:r>
              <a:rPr lang="en-US" dirty="0"/>
              <a:t>, or father away from a street and cannot be directly seen because of the intervening 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表現（ひょうげん）ノート　 </a:t>
            </a:r>
            <a:r>
              <a:rPr lang="en-US" b="1" dirty="0"/>
              <a:t>Expression Notes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24669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9" y="3657600"/>
            <a:ext cx="3810000" cy="22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5693" y="6034581"/>
            <a:ext cx="3324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ホテルの裏</a:t>
            </a:r>
            <a:r>
              <a:rPr lang="en-US" altLang="ja-JP" sz="2400" dirty="0"/>
              <a:t>will be </a:t>
            </a:r>
            <a:r>
              <a:rPr lang="ja-JP" altLang="en-US" sz="2400" dirty="0"/>
              <a:t>公園</a:t>
            </a:r>
            <a:r>
              <a:rPr lang="en-US" altLang="ja-JP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9338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7408333" cy="3992563"/>
          </a:xfrm>
        </p:spPr>
        <p:txBody>
          <a:bodyPr>
            <a:normAutofit/>
          </a:bodyPr>
          <a:lstStyle/>
          <a:p>
            <a:r>
              <a:rPr lang="ja-JP" altLang="en-US" b="1" dirty="0"/>
              <a:t>えっ </a:t>
            </a:r>
            <a:r>
              <a:rPr lang="en-US" altLang="ja-JP" b="1" dirty="0"/>
              <a:t>/ </a:t>
            </a:r>
            <a:r>
              <a:rPr lang="ja-JP" altLang="en-US" b="1" dirty="0"/>
              <a:t>あっ</a:t>
            </a:r>
          </a:p>
          <a:p>
            <a:r>
              <a:rPr lang="ja-JP" altLang="en-US" dirty="0"/>
              <a:t>えっ </a:t>
            </a:r>
            <a:r>
              <a:rPr lang="en-US" dirty="0"/>
              <a:t>is like the </a:t>
            </a:r>
            <a:r>
              <a:rPr lang="en-US" dirty="0">
                <a:solidFill>
                  <a:srgbClr val="FF0000"/>
                </a:solidFill>
              </a:rPr>
              <a:t>incredulous "what?!" </a:t>
            </a:r>
            <a:r>
              <a:rPr lang="en-US" dirty="0"/>
              <a:t>that you use when you have heard something that is hard to believe.</a:t>
            </a:r>
          </a:p>
          <a:p>
            <a:r>
              <a:rPr lang="ja-JP" altLang="en-US" dirty="0"/>
              <a:t>あっ </a:t>
            </a:r>
            <a:r>
              <a:rPr lang="en-US" dirty="0"/>
              <a:t>is used when you have </a:t>
            </a:r>
            <a:r>
              <a:rPr lang="en-US" dirty="0">
                <a:solidFill>
                  <a:srgbClr val="FF0000"/>
                </a:solidFill>
              </a:rPr>
              <a:t>suddenly noticed or remembered</a:t>
            </a:r>
            <a:r>
              <a:rPr lang="en-US" dirty="0"/>
              <a:t> something.</a:t>
            </a:r>
          </a:p>
          <a:p>
            <a:r>
              <a:rPr lang="en-US" dirty="0"/>
              <a:t>The small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 </a:t>
            </a:r>
            <a:r>
              <a:rPr lang="en-US" dirty="0"/>
              <a:t>at the end of these little words indicates that these words, when pronounced, are very </a:t>
            </a:r>
            <a:r>
              <a:rPr lang="en-US" dirty="0">
                <a:solidFill>
                  <a:srgbClr val="FF0000"/>
                </a:solidFill>
              </a:rPr>
              <a:t>short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表現（ひょうげん）ノート　 </a:t>
            </a:r>
            <a:r>
              <a:rPr lang="en-US" b="1" dirty="0"/>
              <a:t>Expression Notes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5486400"/>
            <a:ext cx="1455808" cy="134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029200"/>
            <a:ext cx="17907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612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7408333" cy="3992563"/>
          </a:xfrm>
        </p:spPr>
        <p:txBody>
          <a:bodyPr>
            <a:normAutofit/>
          </a:bodyPr>
          <a:lstStyle/>
          <a:p>
            <a:r>
              <a:rPr lang="ja-JP" altLang="en-US" b="1" dirty="0"/>
              <a:t>えっ </a:t>
            </a:r>
            <a:r>
              <a:rPr lang="en-US" altLang="ja-JP" b="1" dirty="0"/>
              <a:t>/ </a:t>
            </a:r>
            <a:r>
              <a:rPr lang="ja-JP" altLang="en-US" b="1" dirty="0"/>
              <a:t>あっ</a:t>
            </a:r>
            <a:endParaRPr lang="en-US" altLang="ja-JP" b="1" dirty="0"/>
          </a:p>
          <a:p>
            <a:r>
              <a:rPr lang="en-US" dirty="0"/>
              <a:t>The way to pronounce </a:t>
            </a:r>
            <a:r>
              <a:rPr lang="zh-CN" altLang="en-US" dirty="0"/>
              <a:t>えっ</a:t>
            </a:r>
            <a:r>
              <a:rPr lang="en-US" dirty="0"/>
              <a:t>, </a:t>
            </a:r>
            <a:r>
              <a:rPr lang="zh-CN" altLang="en-US" dirty="0"/>
              <a:t>あっ</a:t>
            </a:r>
            <a:r>
              <a:rPr lang="en-US" dirty="0"/>
              <a:t>, is close to the way to pronounce </a:t>
            </a:r>
            <a:r>
              <a:rPr lang="en-US" dirty="0">
                <a:solidFill>
                  <a:srgbClr val="FF0000"/>
                </a:solidFill>
              </a:rPr>
              <a:t>What?!</a:t>
            </a:r>
          </a:p>
          <a:p>
            <a:r>
              <a:rPr lang="en-US" dirty="0"/>
              <a:t>A: (It is July.) It is snowing in Texas now.</a:t>
            </a:r>
          </a:p>
          <a:p>
            <a:r>
              <a:rPr lang="en-US" dirty="0"/>
              <a:t>B: </a:t>
            </a:r>
            <a:r>
              <a:rPr lang="en-US" dirty="0">
                <a:solidFill>
                  <a:srgbClr val="FF0000"/>
                </a:solidFill>
              </a:rPr>
              <a:t>What?! </a:t>
            </a:r>
            <a:r>
              <a:rPr lang="en-US" dirty="0"/>
              <a:t>(shocked, unbelievable )</a:t>
            </a:r>
          </a:p>
          <a:p>
            <a:endParaRPr lang="ja-JP" alt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表現（ひょうげん）ノート　 </a:t>
            </a:r>
            <a:r>
              <a:rPr lang="en-US" b="1" dirty="0"/>
              <a:t>Expression Notes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5486400"/>
            <a:ext cx="1455808" cy="134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47800" y="4104684"/>
            <a:ext cx="5943600" cy="1264285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029200"/>
            <a:ext cx="17907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69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バドミントンをしませんか。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いいですね。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A:</a:t>
            </a:r>
            <a:r>
              <a:rPr lang="ja-JP" altLang="en-US" dirty="0"/>
              <a:t>　月曜日は</a:t>
            </a:r>
            <a:r>
              <a:rPr lang="ja-JP" altLang="en-US" dirty="0">
                <a:solidFill>
                  <a:srgbClr val="FF0000"/>
                </a:solidFill>
              </a:rPr>
              <a:t>どうですか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月曜日は図書館で勉強します。火曜日は？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いいですね。</a:t>
            </a:r>
            <a:r>
              <a:rPr lang="en-US" altLang="ja-JP" dirty="0">
                <a:solidFill>
                  <a:srgbClr val="FF0000"/>
                </a:solidFill>
              </a:rPr>
              <a:t>Great! Sounds great!</a:t>
            </a:r>
          </a:p>
          <a:p>
            <a:r>
              <a:rPr lang="ja-JP" altLang="en-US" dirty="0"/>
              <a:t>～は</a:t>
            </a:r>
            <a:r>
              <a:rPr lang="ja-JP" altLang="en-US" dirty="0">
                <a:solidFill>
                  <a:srgbClr val="FF0000"/>
                </a:solidFill>
              </a:rPr>
              <a:t>どうですか</a:t>
            </a:r>
            <a:r>
              <a:rPr lang="ja-JP" altLang="en-US" dirty="0"/>
              <a:t>。</a:t>
            </a:r>
            <a:r>
              <a:rPr lang="en-US" altLang="ja-JP" dirty="0"/>
              <a:t>How about</a:t>
            </a:r>
            <a:r>
              <a:rPr lang="ja-JP" altLang="en-US" dirty="0"/>
              <a:t> ～</a:t>
            </a:r>
            <a:r>
              <a:rPr lang="en-US" altLang="ja-JP" dirty="0"/>
              <a:t>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offer an option</a:t>
            </a:r>
          </a:p>
        </p:txBody>
      </p:sp>
    </p:spTree>
    <p:extLst>
      <p:ext uri="{BB962C8B-B14F-4D97-AF65-F5344CB8AC3E}">
        <p14:creationId xmlns:p14="http://schemas.microsoft.com/office/powerpoint/2010/main" val="161262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98637"/>
            <a:ext cx="7814733" cy="4602163"/>
          </a:xfrm>
        </p:spPr>
        <p:txBody>
          <a:bodyPr>
            <a:normAutofit/>
          </a:bodyPr>
          <a:lstStyle/>
          <a:p>
            <a:r>
              <a:rPr lang="ja-JP" altLang="en-US" u="sng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あります。</a:t>
            </a:r>
            <a:r>
              <a:rPr lang="en-US" dirty="0"/>
              <a:t>There is a McDonald's over there. </a:t>
            </a:r>
          </a:p>
          <a:p>
            <a:endParaRPr lang="en-US" dirty="0"/>
          </a:p>
          <a:p>
            <a:r>
              <a:rPr lang="ja-JP" altLang="en-US" u="sng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がないです</a:t>
            </a:r>
            <a:r>
              <a:rPr lang="ja-JP" altLang="en-US" dirty="0"/>
              <a:t>。</a:t>
            </a:r>
            <a:r>
              <a:rPr lang="en-US" dirty="0"/>
              <a:t> There is no McDonald's over there.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u="sng" dirty="0"/>
              <a:t>あそこ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マクドナルド</a:t>
            </a:r>
            <a:r>
              <a:rPr lang="ja-JP" altLang="en-US" dirty="0">
                <a:solidFill>
                  <a:srgbClr val="FF0000"/>
                </a:solidFill>
              </a:rPr>
              <a:t>が ありません </a:t>
            </a:r>
            <a:r>
              <a:rPr lang="ja-JP" altLang="en-US" dirty="0"/>
              <a:t>。</a:t>
            </a:r>
            <a:r>
              <a:rPr lang="en-US" dirty="0"/>
              <a:t> There is no McDonald's over there.</a:t>
            </a:r>
            <a:endParaRPr lang="ja-JP" altLang="en-US" dirty="0">
              <a:solidFill>
                <a:srgbClr val="FF0000"/>
              </a:solidFill>
            </a:endParaRPr>
          </a:p>
          <a:p>
            <a:endParaRPr lang="ja-JP" alt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4160861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どうしてですか。</a:t>
            </a:r>
            <a:r>
              <a:rPr lang="en-US" altLang="ja-JP" dirty="0"/>
              <a:t>Why?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2050" name="Picture 2" descr="C:\Users\Jiajun\AppData\Local\Temp\Rar$DRa0.035\598635_jpg_wi\5986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8600"/>
            <a:ext cx="2476499" cy="25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6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だから </a:t>
            </a:r>
            <a:r>
              <a:rPr lang="en-US" altLang="ja-JP" dirty="0"/>
              <a:t>so; therefore</a:t>
            </a:r>
          </a:p>
          <a:p>
            <a:endParaRPr lang="en-US" dirty="0"/>
          </a:p>
          <a:p>
            <a:r>
              <a:rPr lang="en-US" altLang="ja-JP" dirty="0"/>
              <a:t>A:</a:t>
            </a:r>
            <a:r>
              <a:rPr lang="ja-JP" altLang="en-US" dirty="0"/>
              <a:t>　えっ、どうしてですか。</a:t>
            </a:r>
            <a:r>
              <a:rPr lang="en-US" altLang="ja-JP" dirty="0"/>
              <a:t>Oh, why?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わかりません。</a:t>
            </a:r>
            <a:r>
              <a:rPr lang="ja-JP" altLang="en-US" dirty="0">
                <a:solidFill>
                  <a:srgbClr val="FF0000"/>
                </a:solidFill>
              </a:rPr>
              <a:t>だから</a:t>
            </a:r>
            <a:r>
              <a:rPr lang="ja-JP" altLang="en-US" dirty="0"/>
              <a:t>、一人（ひとり）で本屋（ほんや）とお寺（てら）に行きました。</a:t>
            </a:r>
            <a:r>
              <a:rPr lang="en-US" altLang="ja-JP" dirty="0"/>
              <a:t>I don’t know. So I went to a bookstore and a temple alone.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that…</a:t>
            </a:r>
          </a:p>
        </p:txBody>
      </p:sp>
    </p:spTree>
    <p:extLst>
      <p:ext uri="{BB962C8B-B14F-4D97-AF65-F5344CB8AC3E}">
        <p14:creationId xmlns:p14="http://schemas.microsoft.com/office/powerpoint/2010/main" val="2951649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すみません。</a:t>
            </a:r>
            <a:r>
              <a:rPr lang="en-US" altLang="ja-JP" dirty="0"/>
              <a:t>More formal.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 dirty="0"/>
              <a:t>ごめんなさい。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sorry.</a:t>
            </a:r>
          </a:p>
        </p:txBody>
      </p:sp>
      <p:pic>
        <p:nvPicPr>
          <p:cNvPr id="1028" name="Picture 4" descr="C:\Users\Jiajun\AppData\Local\Microsoft\Windows\INetCache\IE\8EKTVH32\012-i1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iajun\AppData\Local\Microsoft\Windows\INetCache\IE\Y59T8GHW\Im_Sorry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28600"/>
            <a:ext cx="1866900" cy="186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iajun\AppData\Local\Temp\Rar$DRa0.456\118169_jpg_wi\1181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81600"/>
            <a:ext cx="1116443" cy="151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55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667574"/>
              </p:ext>
            </p:extLst>
          </p:nvPr>
        </p:nvGraphicFramePr>
        <p:xfrm>
          <a:off x="990600" y="1676400"/>
          <a:ext cx="7391400" cy="4800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3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一月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いちがつ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January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二月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にがつ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February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三月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March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四月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</a:t>
                      </a:r>
                      <a:r>
                        <a:rPr lang="ja-JP" altLang="en-US" sz="2000" u="none" strike="noStrike" dirty="0">
                          <a:effectLst/>
                        </a:rPr>
                        <a:t>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April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五月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ごがつ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六月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ろくがつ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June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七月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しちがつ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July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八月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はちがつ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August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951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九月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September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4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October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951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十一月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じゅういちがつ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November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992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十二月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じゅうにがつ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December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-month, ~</a:t>
            </a:r>
            <a:r>
              <a:rPr lang="ja-JP" altLang="en-US" dirty="0"/>
              <a:t>月（がつ）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68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521929"/>
              </p:ext>
            </p:extLst>
          </p:nvPr>
        </p:nvGraphicFramePr>
        <p:xfrm>
          <a:off x="457201" y="1676400"/>
          <a:ext cx="8229599" cy="464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9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0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月曜日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げつ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Monday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火曜日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Tuesday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86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水曜日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すい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Wednesday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木曜日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もく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Thursday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金曜日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きん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Friday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土曜日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ど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Saturday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日曜日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にち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Sunday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週末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しゅうまつ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weekend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042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毎週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まいしゅう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Every week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-dates of the week, ~</a:t>
            </a:r>
            <a:r>
              <a:rPr lang="ja-JP" altLang="en-US" dirty="0"/>
              <a:t>曜日（ようび）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57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632542"/>
              </p:ext>
            </p:extLst>
          </p:nvPr>
        </p:nvGraphicFramePr>
        <p:xfrm>
          <a:off x="381000" y="1752606"/>
          <a:ext cx="8382001" cy="44957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1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ついたち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11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じゅういち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にち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21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にじゅういちにち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2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ふつ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12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じゅうににち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22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にじゅうににち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3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みっか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13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じゅうさんにち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23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にじゅうさんにち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4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よっか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14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よっか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24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にじゅう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よっか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5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いつか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15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じゅうごにち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25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にじゅうごにち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6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むいか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16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じゅうろくにち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26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にじゅうろくにち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7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なのか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17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じゅうしちにち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 dirty="0">
                          <a:effectLst/>
                        </a:rPr>
                        <a:t>27</a:t>
                      </a:r>
                      <a:r>
                        <a:rPr lang="ja-JP" altLang="en-US" sz="2000" u="none" strike="noStrike" dirty="0">
                          <a:effectLst/>
                        </a:rPr>
                        <a:t>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にじゅうしちにち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8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ようか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18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じゅうはちにち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28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にじゅうはちにち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9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ここのか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19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じゅう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29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にじゅう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0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10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とおか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20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はつか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30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さんじゅうにち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541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000" u="none" strike="noStrike">
                          <a:effectLst/>
                        </a:rPr>
                        <a:t>31</a:t>
                      </a:r>
                      <a:r>
                        <a:rPr lang="ja-JP" altLang="en-US" sz="2000" u="none" strike="noStrike">
                          <a:effectLst/>
                        </a:rPr>
                        <a:t>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さんじゅういちにち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358" marR="4358" marT="435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sz="3600" dirty="0"/>
              <a:t>days of the month,~</a:t>
            </a:r>
            <a:r>
              <a:rPr lang="ja-JP" altLang="en-US" sz="3600" dirty="0"/>
              <a:t>日（～か、～にち）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0907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Day, week, month, year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32617"/>
            <a:ext cx="8763000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081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DE8DD6-1223-488A-A8C4-D9CE1C888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552" y="2674938"/>
            <a:ext cx="3212834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BE3E53-B48C-4ACB-81A4-18026104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ja-JP" altLang="en-US" dirty="0"/>
            </a:br>
            <a:r>
              <a:rPr lang="ja-JP" altLang="en-US" dirty="0"/>
              <a:t> アルバイト</a:t>
            </a:r>
            <a:br>
              <a:rPr lang="en-US" altLang="ja-JP" dirty="0"/>
            </a:br>
            <a:r>
              <a:rPr lang="ja-JP" altLang="en-US" dirty="0"/>
              <a:t> </a:t>
            </a:r>
            <a:r>
              <a:rPr lang="en-US" altLang="ja-JP" sz="3600" dirty="0"/>
              <a:t>《</a:t>
            </a:r>
            <a:r>
              <a:rPr lang="ja-JP" altLang="en-US" sz="3600" dirty="0"/>
              <a:t>ドイツ語</a:t>
            </a:r>
            <a:r>
              <a:rPr lang="en-US" altLang="ja-JP" sz="3600" dirty="0"/>
              <a:t>》 Arbeit</a:t>
            </a:r>
            <a:r>
              <a:rPr lang="ja-JP" altLang="en-US" sz="3600" dirty="0"/>
              <a:t>＝</a:t>
            </a:r>
            <a:r>
              <a:rPr lang="en-US" altLang="ja-JP" sz="3600" dirty="0"/>
              <a:t>work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891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D23971-88FC-4CF0-A40E-B0FF0C389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200" y="2362200"/>
            <a:ext cx="4719600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3F22CD-2D25-4D1A-8C71-831FBEB4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パン </a:t>
            </a:r>
            <a:br>
              <a:rPr lang="en-US" altLang="ja-JP" dirty="0"/>
            </a:br>
            <a:r>
              <a:rPr lang="en-US" altLang="ja-JP" sz="3600" dirty="0"/>
              <a:t>《</a:t>
            </a:r>
            <a:r>
              <a:rPr lang="ja-JP" altLang="en-US" sz="3600" dirty="0"/>
              <a:t>ポルトガル語</a:t>
            </a:r>
            <a:r>
              <a:rPr lang="en-US" altLang="ja-JP" sz="3600" dirty="0"/>
              <a:t>》 </a:t>
            </a:r>
            <a:r>
              <a:rPr lang="en-US" altLang="ja-JP" sz="3600" dirty="0" err="1"/>
              <a:t>pão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4977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389EA-3429-4A9D-A058-CD9BBE20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スーパー  </a:t>
            </a:r>
            <a:r>
              <a:rPr lang="en-US" altLang="ja-JP" dirty="0"/>
              <a:t>vs.  </a:t>
            </a:r>
            <a:r>
              <a:rPr lang="ja-JP" altLang="en-US" dirty="0"/>
              <a:t>デパート  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6A7F71-8C25-45DF-90E6-B04089F77A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4800" y="1305038"/>
            <a:ext cx="4169293" cy="263397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791C9B-AB93-42AA-A84F-DB1D779842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322401" y="3124200"/>
            <a:ext cx="451757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3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438400"/>
            <a:ext cx="7924799" cy="3687763"/>
          </a:xfrm>
        </p:spPr>
        <p:txBody>
          <a:bodyPr/>
          <a:lstStyle/>
          <a:p>
            <a:r>
              <a:rPr lang="ja-JP" altLang="en-US" dirty="0"/>
              <a:t>テレビが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r>
              <a:rPr lang="ja-JP" altLang="en-US" dirty="0"/>
              <a:t>。 </a:t>
            </a:r>
            <a:r>
              <a:rPr lang="en-US" dirty="0"/>
              <a:t>I don't </a:t>
            </a:r>
            <a:r>
              <a:rPr lang="en-US" dirty="0">
                <a:solidFill>
                  <a:srgbClr val="FF0000"/>
                </a:solidFill>
              </a:rPr>
              <a:t>hav</a:t>
            </a:r>
            <a:r>
              <a:rPr lang="en-US" dirty="0"/>
              <a:t>e a TV.</a:t>
            </a:r>
          </a:p>
          <a:p>
            <a:r>
              <a:rPr lang="ja-JP" altLang="en-US" dirty="0"/>
              <a:t>時間（じかん）が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か。 </a:t>
            </a:r>
            <a:r>
              <a:rPr lang="en-US" dirty="0"/>
              <a:t>Do you </a:t>
            </a:r>
            <a:r>
              <a:rPr lang="en-US" dirty="0">
                <a:solidFill>
                  <a:srgbClr val="FF0000"/>
                </a:solidFill>
              </a:rPr>
              <a:t>have</a:t>
            </a:r>
            <a:r>
              <a:rPr lang="en-US" dirty="0"/>
              <a:t> time?</a:t>
            </a:r>
          </a:p>
          <a:p>
            <a:endParaRPr lang="en-US" dirty="0"/>
          </a:p>
          <a:p>
            <a:r>
              <a:rPr lang="en-US" dirty="0"/>
              <a:t>The person </a:t>
            </a:r>
            <a:r>
              <a:rPr lang="en-US" dirty="0">
                <a:solidFill>
                  <a:srgbClr val="FF0000"/>
                </a:solidFill>
              </a:rPr>
              <a:t>have/has or own(s)</a:t>
            </a:r>
            <a:r>
              <a:rPr lang="en-US" dirty="0"/>
              <a:t> something</a:t>
            </a:r>
          </a:p>
          <a:p>
            <a:r>
              <a:rPr lang="en-US" dirty="0"/>
              <a:t>Pattern:  Person </a:t>
            </a:r>
            <a:r>
              <a:rPr lang="ja-JP" altLang="en-US" dirty="0"/>
              <a:t>は</a:t>
            </a:r>
            <a:r>
              <a:rPr lang="en-US" altLang="ja-JP" dirty="0"/>
              <a:t> </a:t>
            </a:r>
            <a:r>
              <a:rPr lang="ja-JP" altLang="en-US" dirty="0"/>
              <a:t> </a:t>
            </a:r>
            <a:r>
              <a:rPr lang="en-US" altLang="ja-JP" dirty="0"/>
              <a:t>Noun 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ja-JP" altLang="en-US" dirty="0"/>
              <a:t>あります。</a:t>
            </a:r>
            <a:endParaRPr lang="en-US" altLang="ja-JP" dirty="0"/>
          </a:p>
          <a:p>
            <a:r>
              <a:rPr lang="en-US" altLang="ja-JP" dirty="0"/>
              <a:t>The noun must be </a:t>
            </a:r>
            <a:r>
              <a:rPr lang="en-US" altLang="ja-JP" dirty="0">
                <a:solidFill>
                  <a:srgbClr val="FF0000"/>
                </a:solidFill>
              </a:rPr>
              <a:t>nonliving thing</a:t>
            </a:r>
            <a:r>
              <a:rPr lang="en-US" altLang="ja-JP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 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EDECE-5E5F-4808-9A06-C88DBE812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57123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09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B57F0-FC5F-4FE9-A7B6-3D4ACFCA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600" dirty="0"/>
              <a:t>病院 </a:t>
            </a:r>
            <a:r>
              <a:rPr lang="en-US" altLang="ja-JP" sz="3600" dirty="0"/>
              <a:t>(</a:t>
            </a:r>
            <a:r>
              <a:rPr lang="ja-JP" altLang="en-US" sz="3600" b="1" dirty="0" err="1"/>
              <a:t>び</a:t>
            </a:r>
            <a:r>
              <a:rPr lang="ja-JP" altLang="en-US" sz="3600" b="1" dirty="0" err="1">
                <a:solidFill>
                  <a:srgbClr val="FF0000"/>
                </a:solidFill>
              </a:rPr>
              <a:t>ょ</a:t>
            </a:r>
            <a:r>
              <a:rPr lang="ja-JP" altLang="en-US" sz="3600" b="1" dirty="0" err="1"/>
              <a:t>う</a:t>
            </a:r>
            <a:r>
              <a:rPr lang="ja-JP" altLang="en-US" sz="3600" dirty="0"/>
              <a:t>いん</a:t>
            </a:r>
            <a:r>
              <a:rPr lang="en-US" altLang="ja-JP" sz="3600" dirty="0"/>
              <a:t>) vs. </a:t>
            </a:r>
            <a:r>
              <a:rPr lang="ja-JP" altLang="en-US" sz="3600" dirty="0"/>
              <a:t>美容院（び</a:t>
            </a:r>
            <a:r>
              <a:rPr lang="ja-JP" altLang="en-US" sz="3600" dirty="0">
                <a:solidFill>
                  <a:srgbClr val="FF0000"/>
                </a:solidFill>
              </a:rPr>
              <a:t>よ</a:t>
            </a:r>
            <a:r>
              <a:rPr lang="ja-JP" altLang="en-US" sz="3600" dirty="0"/>
              <a:t>ういん）</a:t>
            </a:r>
            <a:endParaRPr kumimoji="1" lang="ja-JP" alt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AA94CB-E544-4331-ACB7-094B29F221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3061573"/>
            <a:ext cx="3822700" cy="268271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46AEA-50F8-46D0-9971-4D05178009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r>
              <a:rPr kumimoji="1" lang="en-US" altLang="ja-JP" dirty="0"/>
              <a:t>Beauty salon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00D0A-B27E-4045-9B2A-184BDE87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76600"/>
            <a:ext cx="375823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9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D797B2-7CA1-47DD-AE3C-A67799DE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ホテル</a:t>
            </a:r>
            <a:r>
              <a:rPr lang="en-US" altLang="ja-JP" dirty="0"/>
              <a:t> vs.</a:t>
            </a:r>
            <a:r>
              <a:rPr lang="ja-JP" altLang="en-US" dirty="0"/>
              <a:t>　ラブホテル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E9E130-213B-4356-B577-18EA4FF869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3123037"/>
            <a:ext cx="3822700" cy="25597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1F99C-D9A8-41F2-BA69-14B488FFD8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2057400"/>
            <a:ext cx="3822192" cy="3447288"/>
          </a:xfrm>
        </p:spPr>
        <p:txBody>
          <a:bodyPr/>
          <a:lstStyle/>
          <a:p>
            <a:r>
              <a:rPr kumimoji="1" lang="en-US" altLang="ja-JP" dirty="0"/>
              <a:t>hotel that rents rooms to couples either overnight or for two hours' "rest" .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E49F7-118F-4C18-8BEF-0DDE874A0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3886021"/>
            <a:ext cx="3886199" cy="25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3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45B2-8C7C-48B2-B67B-F832E1E6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会（あ）う</a:t>
            </a:r>
            <a:r>
              <a:rPr lang="en-US" altLang="ja-JP" dirty="0">
                <a:latin typeface="KaiTi" panose="02010609060101010101" pitchFamily="49" charset="-122"/>
                <a:ea typeface="KaiTi" panose="02010609060101010101" pitchFamily="49" charset="-122"/>
              </a:rPr>
              <a:t> vs. </a:t>
            </a:r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合（あ）う</a:t>
            </a:r>
            <a:endParaRPr kumimoji="1" lang="ja-JP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4A31A6-7958-41D4-8005-7F4E90D313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8093" y="2679700"/>
            <a:ext cx="3139064" cy="344646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6CCE2-F1D0-4F10-BFE7-A12CEE518A9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合（あ）う</a:t>
            </a:r>
            <a:endParaRPr lang="en-US" altLang="ja-JP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ja-JP" dirty="0"/>
              <a:t>Fit; suit; be suited to; match;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9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AC9B-2B77-40CD-87C1-CD6AF6D0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ある </a:t>
            </a:r>
            <a:r>
              <a:rPr lang="en-US" altLang="ja-JP" dirty="0"/>
              <a:t>vs.</a:t>
            </a:r>
            <a:r>
              <a:rPr lang="ja-JP" altLang="en-US" dirty="0"/>
              <a:t>いる 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9C2BD-D3FE-46E9-9EA5-496D216A9D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09685" y="2679700"/>
            <a:ext cx="3155880" cy="344646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DFB7FA-773A-4A86-926F-89CE548064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45025" y="2910824"/>
            <a:ext cx="3822700" cy="29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9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B89C-CB85-47C1-8270-CB9445DE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たくさん／</a:t>
            </a:r>
            <a:r>
              <a:rPr lang="en-US" altLang="ja-JP" dirty="0"/>
              <a:t> </a:t>
            </a:r>
            <a:r>
              <a:rPr lang="ja-JP" altLang="en-US" dirty="0"/>
              <a:t>少し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694E-2D4D-409F-A8D7-89B4061394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3A286-A3FF-499D-A575-8EF58509519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9AC2B-3049-4A5B-BD80-E18CF97A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56" y="1591056"/>
            <a:ext cx="7027887" cy="37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4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267200"/>
          </a:xfrm>
        </p:spPr>
        <p:txBody>
          <a:bodyPr>
            <a:normAutofit/>
          </a:bodyPr>
          <a:lstStyle/>
          <a:p>
            <a:r>
              <a:rPr lang="ja-JP" altLang="en-US" dirty="0"/>
              <a:t>火曜日</a:t>
            </a:r>
            <a:r>
              <a:rPr lang="en-US" altLang="ja-JP" dirty="0"/>
              <a:t>(</a:t>
            </a:r>
            <a:r>
              <a:rPr lang="ja-JP" altLang="en-US" dirty="0"/>
              <a:t>かようび</a:t>
            </a:r>
            <a:r>
              <a:rPr lang="en-US" altLang="ja-JP" dirty="0"/>
              <a:t>)</a:t>
            </a:r>
            <a:r>
              <a:rPr lang="ja-JP" altLang="en-US" dirty="0"/>
              <a:t>にテストが</a:t>
            </a:r>
            <a:r>
              <a:rPr lang="ja-JP" altLang="en-US" dirty="0">
                <a:solidFill>
                  <a:srgbClr val="FF0000"/>
                </a:solidFill>
              </a:rPr>
              <a:t>あります</a:t>
            </a:r>
            <a:r>
              <a:rPr lang="ja-JP" altLang="en-US" dirty="0"/>
              <a:t>。 </a:t>
            </a:r>
            <a:r>
              <a:rPr lang="en-US" dirty="0"/>
              <a:t>There will be an exam on Tuesday.</a:t>
            </a:r>
          </a:p>
          <a:p>
            <a:r>
              <a:rPr lang="ja-JP" altLang="en-US" dirty="0"/>
              <a:t>明日（あした）は日本語（にほんご）のクラスが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r>
              <a:rPr lang="ja-JP" altLang="en-US" dirty="0"/>
              <a:t>。 </a:t>
            </a:r>
            <a:r>
              <a:rPr lang="en-US" dirty="0"/>
              <a:t>There will be no Japanese class tomorrow.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event will take place</a:t>
            </a:r>
          </a:p>
          <a:p>
            <a:r>
              <a:rPr lang="en-US" dirty="0">
                <a:solidFill>
                  <a:schemeClr val="tx1"/>
                </a:solidFill>
              </a:rPr>
              <a:t>Pattern: Time </a:t>
            </a:r>
            <a:r>
              <a:rPr lang="ja-JP" altLang="en-US" dirty="0"/>
              <a:t>に／は</a:t>
            </a:r>
            <a:r>
              <a:rPr lang="en-US" dirty="0">
                <a:solidFill>
                  <a:schemeClr val="tx1"/>
                </a:solidFill>
              </a:rPr>
              <a:t>  Noun 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en-US" altLang="ja-JP" dirty="0">
                <a:solidFill>
                  <a:schemeClr val="tx1"/>
                </a:solidFill>
              </a:rPr>
              <a:t>   </a:t>
            </a:r>
            <a:r>
              <a:rPr lang="ja-JP" altLang="en-US" dirty="0">
                <a:solidFill>
                  <a:schemeClr val="tx1"/>
                </a:solidFill>
              </a:rPr>
              <a:t>あります</a:t>
            </a:r>
            <a:r>
              <a:rPr lang="ja-JP" altLang="en-US" dirty="0"/>
              <a:t>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285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7467600" cy="4191000"/>
          </a:xfrm>
        </p:spPr>
        <p:txBody>
          <a:bodyPr>
            <a:normAutofit/>
          </a:bodyPr>
          <a:lstStyle/>
          <a:p>
            <a:r>
              <a:rPr lang="ja-JP" altLang="en-US" dirty="0"/>
              <a:t>明日（あした）京都（きょうと）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お祭（まつ）りがあります。 </a:t>
            </a:r>
            <a:r>
              <a:rPr lang="en-US" dirty="0"/>
              <a:t>There will be a festival in Kyoto tomorrow.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 event will take place</a:t>
            </a:r>
            <a:endParaRPr lang="en-US" altLang="ja-JP" dirty="0"/>
          </a:p>
          <a:p>
            <a:r>
              <a:rPr lang="en-US" dirty="0"/>
              <a:t>Pattern: Place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　</a:t>
            </a:r>
            <a:r>
              <a:rPr lang="en-US" altLang="ja-JP" dirty="0"/>
              <a:t>Noun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あります。</a:t>
            </a:r>
            <a:endParaRPr lang="en-US" altLang="ja-JP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X </a:t>
            </a:r>
            <a:r>
              <a:rPr lang="ja-JP" altLang="en-US" dirty="0"/>
              <a:t>があります</a:t>
            </a:r>
            <a:endParaRPr lang="en-US" sz="3200" dirty="0"/>
          </a:p>
        </p:txBody>
      </p:sp>
      <p:pic>
        <p:nvPicPr>
          <p:cNvPr id="6148" name="Picture 4" descr="C:\Users\Jiajun\AppData\Local\Microsoft\Windows\INetCache\IE\Y59T8GHW\OTABI_MATSURI_FESTIVAL_KOMATSU_00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22964"/>
            <a:ext cx="3646713" cy="27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36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9941</TotalTime>
  <Words>6195</Words>
  <Application>Microsoft Office PowerPoint</Application>
  <PresentationFormat>On-screen Show (4:3)</PresentationFormat>
  <Paragraphs>674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KaiTi</vt:lpstr>
      <vt:lpstr>Calibri</vt:lpstr>
      <vt:lpstr>Candara</vt:lpstr>
      <vt:lpstr>Symbol</vt:lpstr>
      <vt:lpstr>Waveform</vt:lpstr>
      <vt:lpstr>第４課　初めてのデート Lesson 4 The first date Grammar </vt:lpstr>
      <vt:lpstr>objectives</vt:lpstr>
      <vt:lpstr>1 X があります / います</vt:lpstr>
      <vt:lpstr>1 X があります </vt:lpstr>
      <vt:lpstr>1 X があります </vt:lpstr>
      <vt:lpstr>1 X があります </vt:lpstr>
      <vt:lpstr>1 X があります </vt:lpstr>
      <vt:lpstr>1 X があります</vt:lpstr>
      <vt:lpstr>1 X があります</vt:lpstr>
      <vt:lpstr>1 X があります</vt:lpstr>
      <vt:lpstr>1 X がいます</vt:lpstr>
      <vt:lpstr>1 X があります  </vt:lpstr>
      <vt:lpstr>1 X が います</vt:lpstr>
      <vt:lpstr>1 X があります / います is</vt:lpstr>
      <vt:lpstr>1 X があります / います is</vt:lpstr>
      <vt:lpstr>1 X があります / います is</vt:lpstr>
      <vt:lpstr>1 X があります / います is</vt:lpstr>
      <vt:lpstr>1 X があります / います is</vt:lpstr>
      <vt:lpstr>1 X があります / います is</vt:lpstr>
      <vt:lpstr>1 X があります / います is</vt:lpstr>
      <vt:lpstr>1 X があります / います に vs.で</vt:lpstr>
      <vt:lpstr>1 X があります / います に vs.で</vt:lpstr>
      <vt:lpstr>1 X があります / います summary</vt:lpstr>
      <vt:lpstr>2 Describing where things are</vt:lpstr>
      <vt:lpstr>2 Describing where things are</vt:lpstr>
      <vt:lpstr>2 Describing where things are</vt:lpstr>
      <vt:lpstr>2 Describing where things are</vt:lpstr>
      <vt:lpstr>PowerPoint Presentation</vt:lpstr>
      <vt:lpstr>PowerPoint Presentation</vt:lpstr>
      <vt:lpstr>PowerPoint Presentation</vt:lpstr>
      <vt:lpstr>中（なか）</vt:lpstr>
      <vt:lpstr>PowerPoint Presentation</vt:lpstr>
      <vt:lpstr>間（あいだ）</vt:lpstr>
      <vt:lpstr>2 Describing where things are</vt:lpstr>
      <vt:lpstr>3 Past tense of です</vt:lpstr>
      <vt:lpstr>3 Past tense of です (related with adjectives in Lesson 5)</vt:lpstr>
      <vt:lpstr>3 Past tense of です (related with adjectives in Lesson 5)</vt:lpstr>
      <vt:lpstr>3 Past tense of です as Copular verb for な-adjectives and nouns</vt:lpstr>
      <vt:lpstr>3 Past tense of です</vt:lpstr>
      <vt:lpstr>4 Past tense of verbs</vt:lpstr>
      <vt:lpstr>4 Past tense of verbs</vt:lpstr>
      <vt:lpstr>4 Past tense of verbs</vt:lpstr>
      <vt:lpstr>4 Past tense of verbs</vt:lpstr>
      <vt:lpstr>4 Past tense of verbs</vt:lpstr>
      <vt:lpstr>5 も</vt:lpstr>
      <vt:lpstr>5 も</vt:lpstr>
      <vt:lpstr>5 も</vt:lpstr>
      <vt:lpstr>5 も Easy way to make a も sentence</vt:lpstr>
      <vt:lpstr>5 も</vt:lpstr>
      <vt:lpstr>6 一時間</vt:lpstr>
      <vt:lpstr>6 一時間</vt:lpstr>
      <vt:lpstr>7 たくさん</vt:lpstr>
      <vt:lpstr>8 と</vt:lpstr>
      <vt:lpstr>8 と</vt:lpstr>
      <vt:lpstr>表現（ひょうげん）ノート　 Expression Notes</vt:lpstr>
      <vt:lpstr>表現（ひょうげん）ノート　 Expression Notes</vt:lpstr>
      <vt:lpstr>表現（ひょうげん）ノート　 Expression Notes</vt:lpstr>
      <vt:lpstr>表現（ひょうげん）ノート　 Expression Notes</vt:lpstr>
      <vt:lpstr>To offer an option</vt:lpstr>
      <vt:lpstr>Why?</vt:lpstr>
      <vt:lpstr>Because of that…</vt:lpstr>
      <vt:lpstr>I’m sorry.</vt:lpstr>
      <vt:lpstr>How to count -month, ~月（がつ）</vt:lpstr>
      <vt:lpstr>How to count -dates of the week, ~曜日（ようび）</vt:lpstr>
      <vt:lpstr>How to count days of the month,~日（～か、～にち）</vt:lpstr>
      <vt:lpstr>Day, week, month, year</vt:lpstr>
      <vt:lpstr>  アルバイト  《ドイツ語》 Arbeit＝work</vt:lpstr>
      <vt:lpstr>パン  《ポルトガル語》 pão</vt:lpstr>
      <vt:lpstr>スーパー  vs.  デパート  </vt:lpstr>
      <vt:lpstr>病院 (びょういん) vs. 美容院（びよういん）</vt:lpstr>
      <vt:lpstr>ホテル vs.　ラブホテル</vt:lpstr>
      <vt:lpstr>会（あ）う vs. 合（あ）う</vt:lpstr>
      <vt:lpstr>ある vs.いる </vt:lpstr>
      <vt:lpstr>たくさん／ 少し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</dc:title>
  <dc:creator>Jiajun</dc:creator>
  <cp:lastModifiedBy>Douglas Clark</cp:lastModifiedBy>
  <cp:revision>237</cp:revision>
  <dcterms:created xsi:type="dcterms:W3CDTF">2006-08-16T00:00:00Z</dcterms:created>
  <dcterms:modified xsi:type="dcterms:W3CDTF">2020-03-28T22:01:05Z</dcterms:modified>
</cp:coreProperties>
</file>